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58" r:id="rId2"/>
    <p:sldId id="278" r:id="rId3"/>
    <p:sldId id="279" r:id="rId4"/>
    <p:sldId id="302" r:id="rId5"/>
    <p:sldId id="303" r:id="rId6"/>
    <p:sldId id="262" r:id="rId7"/>
    <p:sldId id="268" r:id="rId8"/>
    <p:sldId id="263" r:id="rId9"/>
    <p:sldId id="264" r:id="rId10"/>
    <p:sldId id="276" r:id="rId11"/>
    <p:sldId id="301" r:id="rId12"/>
    <p:sldId id="281" r:id="rId13"/>
    <p:sldId id="282" r:id="rId14"/>
    <p:sldId id="283" r:id="rId15"/>
    <p:sldId id="284" r:id="rId16"/>
    <p:sldId id="285" r:id="rId17"/>
    <p:sldId id="286" r:id="rId18"/>
    <p:sldId id="293" r:id="rId19"/>
    <p:sldId id="294" r:id="rId20"/>
    <p:sldId id="295" r:id="rId21"/>
    <p:sldId id="296" r:id="rId22"/>
    <p:sldId id="297" r:id="rId23"/>
    <p:sldId id="298" r:id="rId24"/>
    <p:sldId id="299" r:id="rId25"/>
    <p:sldId id="300" r:id="rId26"/>
    <p:sldId id="261" r:id="rId27"/>
    <p:sldId id="292" r:id="rId28"/>
    <p:sldId id="26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D34817"/>
    <a:srgbClr val="E78712"/>
    <a:srgbClr val="FE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5405" autoAdjust="0"/>
  </p:normalViewPr>
  <p:slideViewPr>
    <p:cSldViewPr snapToGrid="0">
      <p:cViewPr varScale="1">
        <p:scale>
          <a:sx n="86" d="100"/>
          <a:sy n="86" d="100"/>
        </p:scale>
        <p:origin x="456"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36498433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707936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D98FD75-DCA7-4536-9B2C-B654DB8FB65C}" type="slidenum">
              <a:rPr lang="en-US" smtClean="0"/>
              <a:pPr/>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2582290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40452692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D98FD75-DCA7-4536-9B2C-B654DB8FB65C}" type="slidenum">
              <a:rPr lang="en-US" smtClean="0"/>
              <a:pPr/>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099109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1031365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17434985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1903348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1064030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1594609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30132831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3035934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3299739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20418028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35172215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21688D-EF61-4E2D-A938-FA60337CD17D}" type="datetimeFigureOut">
              <a:rPr lang="en-US" smtClean="0"/>
              <a:pPr/>
              <a:t>12/16/2019</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ED98FD75-DCA7-4536-9B2C-B654DB8FB65C}" type="slidenum">
              <a:rPr lang="en-US" smtClean="0"/>
              <a:pPr/>
              <a:t>‹#›</a:t>
            </a:fld>
            <a:endParaRPr lang="en-US"/>
          </a:p>
        </p:txBody>
      </p:sp>
    </p:spTree>
    <p:extLst>
      <p:ext uri="{BB962C8B-B14F-4D97-AF65-F5344CB8AC3E}">
        <p14:creationId xmlns:p14="http://schemas.microsoft.com/office/powerpoint/2010/main" val="2549071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0121688D-EF61-4E2D-A938-FA60337CD17D}" type="datetimeFigureOut">
              <a:rPr lang="en-US" smtClean="0"/>
              <a:pPr/>
              <a:t>12/16/2019</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ED98FD75-DCA7-4536-9B2C-B654DB8FB65C}" type="slidenum">
              <a:rPr lang="en-US" smtClean="0"/>
              <a:pPr/>
              <a:t>‹#›</a:t>
            </a:fld>
            <a:endParaRPr lang="en-US"/>
          </a:p>
        </p:txBody>
      </p:sp>
    </p:spTree>
    <p:extLst>
      <p:ext uri="{BB962C8B-B14F-4D97-AF65-F5344CB8AC3E}">
        <p14:creationId xmlns:p14="http://schemas.microsoft.com/office/powerpoint/2010/main" val="2314328058"/>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74417" y="690097"/>
            <a:ext cx="4509923" cy="742777"/>
          </a:xfrm>
        </p:spPr>
        <p:txBody>
          <a:bodyPr>
            <a:no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INTRODUCTION</a:t>
            </a:r>
            <a:endParaRPr lang="en-IN" sz="4800" dirty="0">
              <a:solidFill>
                <a:srgbClr val="002060"/>
              </a:solidFill>
              <a:latin typeface="Franklin Gothic Medium" panose="020B0603020102020204" pitchFamily="34" charset="0"/>
              <a:cs typeface="Times New Roman" panose="02020603050405020304" pitchFamily="18" charset="0"/>
            </a:endParaRPr>
          </a:p>
        </p:txBody>
      </p:sp>
      <p:sp>
        <p:nvSpPr>
          <p:cNvPr id="4" name="Rectangle 3"/>
          <p:cNvSpPr/>
          <p:nvPr/>
        </p:nvSpPr>
        <p:spPr>
          <a:xfrm>
            <a:off x="3353246" y="1977550"/>
            <a:ext cx="5489278" cy="3785652"/>
          </a:xfrm>
          <a:prstGeom prst="rect">
            <a:avLst/>
          </a:prstGeom>
        </p:spPr>
        <p:txBody>
          <a:bodyPr wrap="square">
            <a:spAutoFit/>
          </a:bodyPr>
          <a:lstStyle/>
          <a:p>
            <a:pPr algn="ctr"/>
            <a:r>
              <a:rPr lang="en-US" sz="2400" b="1" dirty="0" smtClean="0">
                <a:solidFill>
                  <a:srgbClr val="D34817"/>
                </a:solidFill>
                <a:cs typeface="Times New Roman" panose="02020603050405020304" pitchFamily="18" charset="0"/>
              </a:rPr>
              <a:t>AIRMOUSE, </a:t>
            </a:r>
            <a:r>
              <a:rPr lang="en-US" sz="2400" b="1" dirty="0" smtClean="0">
                <a:solidFill>
                  <a:srgbClr val="002060"/>
                </a:solidFill>
                <a:cs typeface="Times New Roman" panose="02020603050405020304" pitchFamily="18" charset="0"/>
              </a:rPr>
              <a:t>Hand Gesture Recognition</a:t>
            </a:r>
            <a:r>
              <a:rPr lang="en-US" sz="2400" b="1" dirty="0" smtClean="0">
                <a:solidFill>
                  <a:srgbClr val="D34817"/>
                </a:solidFill>
                <a:cs typeface="Times New Roman" panose="02020603050405020304" pitchFamily="18" charset="0"/>
              </a:rPr>
              <a:t> </a:t>
            </a:r>
            <a:r>
              <a:rPr lang="en-US" sz="2400" dirty="0" smtClean="0">
                <a:cs typeface="Times New Roman" panose="02020603050405020304" pitchFamily="18" charset="0"/>
              </a:rPr>
              <a:t>application is an expository </a:t>
            </a:r>
            <a:r>
              <a:rPr lang="en-US" sz="2400" smtClean="0">
                <a:cs typeface="Times New Roman" panose="02020603050405020304" pitchFamily="18" charset="0"/>
              </a:rPr>
              <a:t>to nullify </a:t>
            </a:r>
            <a:r>
              <a:rPr lang="en-US" sz="2400" dirty="0" smtClean="0">
                <a:cs typeface="Times New Roman" panose="02020603050405020304" pitchFamily="18" charset="0"/>
              </a:rPr>
              <a:t>physical connection between a </a:t>
            </a:r>
            <a:r>
              <a:rPr lang="en-US" sz="2400" b="1" dirty="0" smtClean="0">
                <a:solidFill>
                  <a:srgbClr val="D34817"/>
                </a:solidFill>
                <a:cs typeface="Times New Roman" panose="02020603050405020304" pitchFamily="18" charset="0"/>
              </a:rPr>
              <a:t>user</a:t>
            </a:r>
            <a:r>
              <a:rPr lang="en-US" sz="2400" dirty="0" smtClean="0">
                <a:cs typeface="Times New Roman" panose="02020603050405020304" pitchFamily="18" charset="0"/>
              </a:rPr>
              <a:t> and a </a:t>
            </a:r>
            <a:r>
              <a:rPr lang="en-US" sz="2400" b="1" dirty="0" smtClean="0">
                <a:solidFill>
                  <a:srgbClr val="D34817"/>
                </a:solidFill>
                <a:cs typeface="Times New Roman" panose="02020603050405020304" pitchFamily="18" charset="0"/>
              </a:rPr>
              <a:t>system</a:t>
            </a:r>
            <a:r>
              <a:rPr lang="en-US" sz="2400" dirty="0" smtClean="0">
                <a:cs typeface="Times New Roman" panose="02020603050405020304" pitchFamily="18" charset="0"/>
              </a:rPr>
              <a:t>.</a:t>
            </a:r>
          </a:p>
          <a:p>
            <a:pPr algn="ctr"/>
            <a:endParaRPr lang="en-US" sz="2400" dirty="0" smtClean="0">
              <a:cs typeface="Times New Roman" panose="02020603050405020304" pitchFamily="18" charset="0"/>
            </a:endParaRPr>
          </a:p>
          <a:p>
            <a:pPr algn="ctr"/>
            <a:r>
              <a:rPr lang="en-US" sz="2400" dirty="0" smtClean="0">
                <a:cs typeface="Times New Roman" panose="02020603050405020304" pitchFamily="18" charset="0"/>
              </a:rPr>
              <a:t>It helps a system to analyze the gestures made by a user and perform the desired or corresponding tasks.</a:t>
            </a:r>
            <a:endParaRPr lang="en-US" sz="2400" dirty="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30121" y="2985734"/>
            <a:ext cx="2743200" cy="1769283"/>
          </a:xfrm>
          <a:prstGeom prst="rect">
            <a:avLst/>
          </a:prstGeom>
          <a:effectLst>
            <a:reflection endPos="0" dir="5400000" sy="-100000" algn="bl" rotWithShape="0"/>
          </a:effectLst>
        </p:spPr>
      </p:pic>
      <p:pic>
        <p:nvPicPr>
          <p:cNvPr id="6" name="Picture 5"/>
          <p:cNvPicPr>
            <a:picLocks noChangeAspect="1"/>
          </p:cNvPicPr>
          <p:nvPr/>
        </p:nvPicPr>
        <p:blipFill>
          <a:blip r:embed="rId3" cstate="print">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610046" y="2789446"/>
            <a:ext cx="2743200" cy="2161860"/>
          </a:xfrm>
          <a:prstGeom prst="rect">
            <a:avLst/>
          </a:prstGeom>
          <a:effectLst>
            <a:reflection endPos="0" dir="5400000" sy="-100000" algn="bl" rotWithShape="0"/>
          </a:effectLst>
        </p:spPr>
      </p:pic>
    </p:spTree>
    <p:extLst>
      <p:ext uri="{BB962C8B-B14F-4D97-AF65-F5344CB8AC3E}">
        <p14:creationId xmlns:p14="http://schemas.microsoft.com/office/powerpoint/2010/main" val="22840029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64408" y="700165"/>
            <a:ext cx="6942039" cy="950166"/>
          </a:xfrm>
        </p:spPr>
        <p:txBody>
          <a:bodyPr>
            <a:norm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DATA FLOW DIAGRAM</a:t>
            </a:r>
            <a:endParaRPr lang="en-IN" sz="4800" dirty="0">
              <a:solidFill>
                <a:srgbClr val="002060"/>
              </a:solidFill>
              <a:latin typeface="Franklin Gothic Medium" panose="020B0603020102020204" pitchFamily="34" charset="0"/>
              <a:cs typeface="Times New Roman" panose="02020603050405020304" pitchFamily="18" charset="0"/>
            </a:endParaRPr>
          </a:p>
        </p:txBody>
      </p:sp>
      <p:sp>
        <p:nvSpPr>
          <p:cNvPr id="3" name="TextBox 2"/>
          <p:cNvSpPr txBox="1"/>
          <p:nvPr/>
        </p:nvSpPr>
        <p:spPr>
          <a:xfrm>
            <a:off x="10116444" y="6110243"/>
            <a:ext cx="960519" cy="369332"/>
          </a:xfrm>
          <a:prstGeom prst="rect">
            <a:avLst/>
          </a:prstGeom>
          <a:noFill/>
        </p:spPr>
        <p:txBody>
          <a:bodyPr wrap="none" rtlCol="0">
            <a:spAutoFit/>
          </a:bodyPr>
          <a:lstStyle/>
          <a:p>
            <a:r>
              <a:rPr lang="en-US" dirty="0" smtClean="0">
                <a:solidFill>
                  <a:srgbClr val="002060"/>
                </a:solidFill>
              </a:rPr>
              <a:t>Level 1</a:t>
            </a:r>
            <a:endParaRPr lang="en-US" dirty="0">
              <a:solidFill>
                <a:srgbClr val="002060"/>
              </a:solidFill>
            </a:endParaRPr>
          </a:p>
        </p:txBody>
      </p:sp>
      <p:pic>
        <p:nvPicPr>
          <p:cNvPr id="6" name="Picture 5"/>
          <p:cNvPicPr>
            <a:picLocks noChangeAspect="1"/>
          </p:cNvPicPr>
          <p:nvPr/>
        </p:nvPicPr>
        <p:blipFill>
          <a:blip r:embed="rId2"/>
          <a:stretch>
            <a:fillRect/>
          </a:stretch>
        </p:blipFill>
        <p:spPr>
          <a:xfrm>
            <a:off x="2515494" y="1504950"/>
            <a:ext cx="7600950" cy="5353050"/>
          </a:xfrm>
          <a:prstGeom prst="rect">
            <a:avLst/>
          </a:prstGeom>
        </p:spPr>
      </p:pic>
    </p:spTree>
    <p:extLst>
      <p:ext uri="{BB962C8B-B14F-4D97-AF65-F5344CB8AC3E}">
        <p14:creationId xmlns:p14="http://schemas.microsoft.com/office/powerpoint/2010/main" val="38329588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964408" y="700165"/>
            <a:ext cx="6942039" cy="950166"/>
          </a:xfrm>
        </p:spPr>
        <p:txBody>
          <a:bodyPr>
            <a:norm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CAPTURING FRAMES</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6" name="Picture 5"/>
          <p:cNvPicPr>
            <a:picLocks noChangeAspect="1"/>
          </p:cNvPicPr>
          <p:nvPr/>
        </p:nvPicPr>
        <p:blipFill rotWithShape="1">
          <a:blip r:embed="rId2"/>
          <a:srcRect l="3250" t="22148" r="62453" b="28222"/>
          <a:stretch/>
        </p:blipFill>
        <p:spPr>
          <a:xfrm>
            <a:off x="4355093" y="2187801"/>
            <a:ext cx="4160668" cy="3595087"/>
          </a:xfrm>
          <a:prstGeom prst="rect">
            <a:avLst/>
          </a:prstGeom>
        </p:spPr>
      </p:pic>
    </p:spTree>
    <p:extLst>
      <p:ext uri="{BB962C8B-B14F-4D97-AF65-F5344CB8AC3E}">
        <p14:creationId xmlns:p14="http://schemas.microsoft.com/office/powerpoint/2010/main" val="15552096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24898" y="5515993"/>
            <a:ext cx="8915400" cy="1080117"/>
          </a:xfrm>
        </p:spPr>
        <p:txBody>
          <a:bodyPr/>
          <a:lstStyle/>
          <a:p>
            <a:pPr algn="just"/>
            <a:r>
              <a:rPr lang="en-US" dirty="0" smtClean="0"/>
              <a:t>The captured image is then converted from RGB to grayscale and then to binary in order to find the ROI i.e. the portion of the image which are further used for image processing.</a:t>
            </a:r>
            <a:endParaRPr lang="en-US" dirty="0"/>
          </a:p>
        </p:txBody>
      </p:sp>
      <p:sp>
        <p:nvSpPr>
          <p:cNvPr id="5" name="Title 1"/>
          <p:cNvSpPr txBox="1">
            <a:spLocks/>
          </p:cNvSpPr>
          <p:nvPr/>
        </p:nvSpPr>
        <p:spPr>
          <a:xfrm>
            <a:off x="2460654" y="753431"/>
            <a:ext cx="6942039" cy="950166"/>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RGB TO GRAYSCALE</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7" name="Picture 2" descr="gr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8654" y="1703597"/>
            <a:ext cx="3566041" cy="3610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53592" y="5726588"/>
            <a:ext cx="9189075" cy="1017973"/>
          </a:xfrm>
        </p:spPr>
        <p:txBody>
          <a:bodyPr/>
          <a:lstStyle/>
          <a:p>
            <a:pPr algn="just"/>
            <a:r>
              <a:rPr lang="en-US" dirty="0" smtClean="0"/>
              <a:t>By blurring, the image is created smooth transition from one color to another and reduce the edge content.</a:t>
            </a:r>
            <a:endParaRPr lang="en-US" dirty="0"/>
          </a:p>
        </p:txBody>
      </p:sp>
      <p:sp>
        <p:nvSpPr>
          <p:cNvPr id="5" name="Title 1"/>
          <p:cNvSpPr txBox="1">
            <a:spLocks/>
          </p:cNvSpPr>
          <p:nvPr/>
        </p:nvSpPr>
        <p:spPr>
          <a:xfrm>
            <a:off x="1313897" y="656724"/>
            <a:ext cx="9906630" cy="950166"/>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BLURRING : GAUSSIAN BLUR</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8" name="Picture 2" descr="blurred"/>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2573" y="1703597"/>
            <a:ext cx="3572122" cy="3572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70932" y="5480481"/>
            <a:ext cx="9262171" cy="1257670"/>
          </a:xfrm>
        </p:spPr>
        <p:txBody>
          <a:bodyPr>
            <a:normAutofit lnSpcReduction="10000"/>
          </a:bodyPr>
          <a:lstStyle/>
          <a:p>
            <a:pPr algn="just"/>
            <a:r>
              <a:rPr lang="en-US" dirty="0" smtClean="0"/>
              <a:t>OpenCV automatically calculates &amp; approximates the threshold value of a bimodal image from its image histogram. </a:t>
            </a:r>
          </a:p>
          <a:p>
            <a:pPr algn="just"/>
            <a:r>
              <a:rPr lang="en-US" dirty="0" smtClean="0"/>
              <a:t>But for optimal results, a clear background in front of the webcam is required which sometimes may not be possible.</a:t>
            </a:r>
            <a:endParaRPr lang="en-US" dirty="0"/>
          </a:p>
        </p:txBody>
      </p:sp>
      <p:sp>
        <p:nvSpPr>
          <p:cNvPr id="6" name="Title 1"/>
          <p:cNvSpPr>
            <a:spLocks noGrp="1"/>
          </p:cNvSpPr>
          <p:nvPr>
            <p:ph type="title"/>
          </p:nvPr>
        </p:nvSpPr>
        <p:spPr>
          <a:xfrm>
            <a:off x="2457614" y="753430"/>
            <a:ext cx="6942039" cy="950166"/>
          </a:xfrm>
        </p:spPr>
        <p:txBody>
          <a:bodyPr>
            <a:norm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THRESHOLDING</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9" name="Picture 2" descr="th"/>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2573" y="1703596"/>
            <a:ext cx="3572122" cy="3613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497503" y="749232"/>
            <a:ext cx="6942039" cy="950166"/>
          </a:xfrm>
        </p:spPr>
        <p:txBody>
          <a:bodyPr>
            <a:norm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DRAWING COUNTORS</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10" name="Picture 2" descr="contours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2511" y="2107771"/>
            <a:ext cx="3652021" cy="362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44714" y="5449409"/>
            <a:ext cx="8915400" cy="1217720"/>
          </a:xfrm>
        </p:spPr>
        <p:txBody>
          <a:bodyPr/>
          <a:lstStyle/>
          <a:p>
            <a:pPr algn="just"/>
            <a:r>
              <a:rPr lang="en-US" dirty="0" smtClean="0"/>
              <a:t>The convex points are generally, the </a:t>
            </a:r>
            <a:r>
              <a:rPr lang="en-US" dirty="0" smtClean="0">
                <a:solidFill>
                  <a:srgbClr val="D34817"/>
                </a:solidFill>
              </a:rPr>
              <a:t>tip of the fingers</a:t>
            </a:r>
            <a:r>
              <a:rPr lang="en-US" dirty="0" smtClean="0"/>
              <a:t>. </a:t>
            </a:r>
          </a:p>
          <a:p>
            <a:pPr algn="just"/>
            <a:r>
              <a:rPr lang="en-US" dirty="0" smtClean="0"/>
              <a:t>Convexity Defects are also searched, which is the </a:t>
            </a:r>
            <a:r>
              <a:rPr lang="en-US" dirty="0" smtClean="0">
                <a:solidFill>
                  <a:srgbClr val="D34817"/>
                </a:solidFill>
              </a:rPr>
              <a:t>deepest point of deviation on the contour</a:t>
            </a:r>
            <a:r>
              <a:rPr lang="en-US" dirty="0" smtClean="0"/>
              <a:t>. (</a:t>
            </a:r>
            <a:r>
              <a:rPr lang="en-US" dirty="0" smtClean="0">
                <a:solidFill>
                  <a:srgbClr val="FF0000"/>
                </a:solidFill>
              </a:rPr>
              <a:t>RED</a:t>
            </a:r>
            <a:r>
              <a:rPr lang="en-US" dirty="0" smtClean="0"/>
              <a:t> POINTS)</a:t>
            </a:r>
            <a:endParaRPr lang="en-US" dirty="0"/>
          </a:p>
        </p:txBody>
      </p:sp>
      <p:sp>
        <p:nvSpPr>
          <p:cNvPr id="6" name="Title 1"/>
          <p:cNvSpPr>
            <a:spLocks noGrp="1"/>
          </p:cNvSpPr>
          <p:nvPr>
            <p:ph type="title"/>
          </p:nvPr>
        </p:nvSpPr>
        <p:spPr>
          <a:xfrm>
            <a:off x="1606858" y="700165"/>
            <a:ext cx="10004286" cy="950166"/>
          </a:xfrm>
        </p:spPr>
        <p:txBody>
          <a:bodyPr>
            <a:noAutofit/>
          </a:bodyPr>
          <a:lstStyle/>
          <a:p>
            <a:pPr algn="ctr"/>
            <a:r>
              <a:rPr lang="en-IN" sz="4800" dirty="0">
                <a:solidFill>
                  <a:srgbClr val="002060"/>
                </a:solidFill>
                <a:latin typeface="Franklin Gothic Medium" panose="020B0603020102020204" pitchFamily="34" charset="0"/>
                <a:cs typeface="Times New Roman" panose="02020603050405020304" pitchFamily="18" charset="0"/>
              </a:rPr>
              <a:t>CONVEX </a:t>
            </a:r>
            <a:r>
              <a:rPr lang="en-IN" sz="4800" dirty="0" smtClean="0">
                <a:solidFill>
                  <a:srgbClr val="002060"/>
                </a:solidFill>
                <a:latin typeface="Franklin Gothic Medium" panose="020B0603020102020204" pitchFamily="34" charset="0"/>
                <a:cs typeface="Times New Roman" panose="02020603050405020304" pitchFamily="18" charset="0"/>
              </a:rPr>
              <a:t>HULL, CONVEXITY DEFECTS</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11" name="Picture 2" descr="defec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42571" y="1694544"/>
            <a:ext cx="3714167" cy="3632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75917" y="5658034"/>
            <a:ext cx="9248307" cy="831542"/>
          </a:xfrm>
        </p:spPr>
        <p:txBody>
          <a:bodyPr/>
          <a:lstStyle/>
          <a:p>
            <a:pPr algn="just"/>
            <a:r>
              <a:rPr lang="en-US" dirty="0" smtClean="0"/>
              <a:t>Centroid of the frame is calculated, so that relative position of the hand is recognized and from that hand positions relative function is invoked.</a:t>
            </a:r>
            <a:endParaRPr lang="en-US" dirty="0"/>
          </a:p>
        </p:txBody>
      </p:sp>
      <p:sp>
        <p:nvSpPr>
          <p:cNvPr id="7" name="Title 1"/>
          <p:cNvSpPr>
            <a:spLocks noGrp="1"/>
          </p:cNvSpPr>
          <p:nvPr>
            <p:ph type="title"/>
          </p:nvPr>
        </p:nvSpPr>
        <p:spPr>
          <a:xfrm>
            <a:off x="2462599" y="743452"/>
            <a:ext cx="6942039" cy="950166"/>
          </a:xfrm>
        </p:spPr>
        <p:txBody>
          <a:bodyPr>
            <a:norm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PLOTTING CENTROID</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18" name="Picture 2" descr="Untitled"/>
          <p:cNvPicPr>
            <a:picLocks noChangeAspect="1" noChangeArrowheads="1"/>
          </p:cNvPicPr>
          <p:nvPr/>
        </p:nvPicPr>
        <p:blipFill>
          <a:blip r:embed="rId2">
            <a:extLst>
              <a:ext uri="{28A0092B-C50C-407E-A947-70E740481C1C}">
                <a14:useLocalDpi xmlns:a14="http://schemas.microsoft.com/office/drawing/2010/main" val="0"/>
              </a:ext>
            </a:extLst>
          </a:blip>
          <a:srcRect l="21159" t="1640" r="3282"/>
          <a:stretch>
            <a:fillRect/>
          </a:stretch>
        </p:blipFill>
        <p:spPr bwMode="auto">
          <a:xfrm>
            <a:off x="4142569" y="1693618"/>
            <a:ext cx="3582101" cy="35821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745656" y="5406327"/>
            <a:ext cx="3740744" cy="1376213"/>
          </a:xfrm>
        </p:spPr>
        <p:txBody>
          <a:bodyPr>
            <a:normAutofit/>
          </a:bodyPr>
          <a:lstStyle/>
          <a:p>
            <a:pPr marL="0" indent="0" algn="just">
              <a:buNone/>
            </a:pPr>
            <a:r>
              <a:rPr lang="en-US" dirty="0" smtClean="0"/>
              <a:t>When the hand is</a:t>
            </a:r>
          </a:p>
          <a:p>
            <a:pPr algn="just"/>
            <a:r>
              <a:rPr lang="en-US" dirty="0" smtClean="0"/>
              <a:t>Far Left from the Centroid.</a:t>
            </a:r>
          </a:p>
          <a:p>
            <a:pPr algn="just"/>
            <a:r>
              <a:rPr lang="en-US" dirty="0" smtClean="0"/>
              <a:t>Far Right from the Centroid.</a:t>
            </a:r>
          </a:p>
        </p:txBody>
      </p:sp>
      <p:sp>
        <p:nvSpPr>
          <p:cNvPr id="5" name="Title 1"/>
          <p:cNvSpPr txBox="1">
            <a:spLocks/>
          </p:cNvSpPr>
          <p:nvPr/>
        </p:nvSpPr>
        <p:spPr>
          <a:xfrm>
            <a:off x="2757968" y="753431"/>
            <a:ext cx="6942039" cy="950166"/>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HAND POSITIONS</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7" name="Picture 6"/>
          <p:cNvPicPr/>
          <p:nvPr/>
        </p:nvPicPr>
        <p:blipFill>
          <a:blip r:embed="rId2">
            <a:extLst>
              <a:ext uri="{28A0092B-C50C-407E-A947-70E740481C1C}">
                <a14:useLocalDpi xmlns:a14="http://schemas.microsoft.com/office/drawing/2010/main" val="0"/>
              </a:ext>
            </a:extLst>
          </a:blip>
          <a:srcRect/>
          <a:stretch>
            <a:fillRect/>
          </a:stretch>
        </p:blipFill>
        <p:spPr bwMode="auto">
          <a:xfrm>
            <a:off x="4148654" y="1703597"/>
            <a:ext cx="4160668" cy="3617652"/>
          </a:xfrm>
          <a:prstGeom prst="rect">
            <a:avLst/>
          </a:prstGeom>
          <a:noFill/>
          <a:ln>
            <a:noFill/>
          </a:ln>
        </p:spPr>
      </p:pic>
      <p:sp>
        <p:nvSpPr>
          <p:cNvPr id="9" name="Content Placeholder 2"/>
          <p:cNvSpPr txBox="1">
            <a:spLocks/>
          </p:cNvSpPr>
          <p:nvPr/>
        </p:nvSpPr>
        <p:spPr>
          <a:xfrm>
            <a:off x="7273628" y="5406327"/>
            <a:ext cx="3740744" cy="1376213"/>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gn="just"/>
            <a:r>
              <a:rPr lang="en-US" dirty="0" smtClean="0"/>
              <a:t>Far </a:t>
            </a:r>
            <a:r>
              <a:rPr lang="en-US" dirty="0"/>
              <a:t>above the Centroid. </a:t>
            </a:r>
            <a:endParaRPr lang="en-US" dirty="0" smtClean="0"/>
          </a:p>
          <a:p>
            <a:pPr algn="just"/>
            <a:r>
              <a:rPr lang="en-US" dirty="0"/>
              <a:t>Far below the Centroid</a:t>
            </a:r>
            <a:r>
              <a:rPr lang="en-US" dirty="0" smtClean="0"/>
              <a:t>.</a:t>
            </a:r>
          </a:p>
          <a:p>
            <a:pPr algn="just"/>
            <a:r>
              <a:rPr lang="en-US" dirty="0"/>
              <a:t>Near or on the Centroid</a:t>
            </a:r>
            <a:r>
              <a:rPr lang="en-US" dirty="0" smtClean="0"/>
              <a:t>.</a:t>
            </a:r>
            <a:endParaRPr lang="en-US" dirty="0"/>
          </a:p>
        </p:txBody>
      </p:sp>
    </p:spTree>
    <p:extLst>
      <p:ext uri="{BB962C8B-B14F-4D97-AF65-F5344CB8AC3E}">
        <p14:creationId xmlns:p14="http://schemas.microsoft.com/office/powerpoint/2010/main" val="316692079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p:nvPr/>
        </p:nvPicPr>
        <p:blipFill>
          <a:blip r:embed="rId2">
            <a:extLst>
              <a:ext uri="{28A0092B-C50C-407E-A947-70E740481C1C}">
                <a14:useLocalDpi xmlns:a14="http://schemas.microsoft.com/office/drawing/2010/main" val="0"/>
              </a:ext>
            </a:extLst>
          </a:blip>
          <a:srcRect/>
          <a:stretch>
            <a:fillRect/>
          </a:stretch>
        </p:blipFill>
        <p:spPr bwMode="auto">
          <a:xfrm>
            <a:off x="4006788" y="2294877"/>
            <a:ext cx="4160668" cy="3617652"/>
          </a:xfrm>
          <a:prstGeom prst="rect">
            <a:avLst/>
          </a:prstGeom>
          <a:noFill/>
          <a:ln>
            <a:noFill/>
          </a:ln>
        </p:spPr>
      </p:pic>
      <p:sp>
        <p:nvSpPr>
          <p:cNvPr id="11" name="Title 1"/>
          <p:cNvSpPr txBox="1">
            <a:spLocks/>
          </p:cNvSpPr>
          <p:nvPr/>
        </p:nvSpPr>
        <p:spPr>
          <a:xfrm>
            <a:off x="2175014" y="753431"/>
            <a:ext cx="7824215" cy="950166"/>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HAND POSITIONS : CENTER</a:t>
            </a:r>
            <a:endParaRPr lang="en-IN" sz="4800" dirty="0">
              <a:solidFill>
                <a:srgbClr val="002060"/>
              </a:solidFill>
              <a:latin typeface="Franklin Gothic Medium" panose="020B0603020102020204" pitchFamily="34" charset="0"/>
              <a:cs typeface="Times New Roman" panose="02020603050405020304" pitchFamily="18" charset="0"/>
            </a:endParaRPr>
          </a:p>
        </p:txBody>
      </p:sp>
    </p:spTree>
    <p:extLst>
      <p:ext uri="{BB962C8B-B14F-4D97-AF65-F5344CB8AC3E}">
        <p14:creationId xmlns:p14="http://schemas.microsoft.com/office/powerpoint/2010/main" val="26485444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89212" y="2133599"/>
            <a:ext cx="7691130" cy="3432699"/>
          </a:xfrm>
        </p:spPr>
        <p:txBody>
          <a:bodyPr>
            <a:noAutofit/>
          </a:bodyPr>
          <a:lstStyle/>
          <a:p>
            <a:pPr algn="just"/>
            <a:r>
              <a:rPr lang="en-US" sz="2400" dirty="0" smtClean="0">
                <a:solidFill>
                  <a:schemeClr val="tx1"/>
                </a:solidFill>
                <a:cs typeface="Times New Roman" pitchFamily="18" charset="0"/>
              </a:rPr>
              <a:t>This Project enables a user to overcome the physical barriers between a user and a System and thus reduces the mechanical wear and tear of the system. </a:t>
            </a:r>
          </a:p>
          <a:p>
            <a:pPr algn="just"/>
            <a:endParaRPr lang="en-US" sz="2400" dirty="0">
              <a:solidFill>
                <a:schemeClr val="tx1"/>
              </a:solidFill>
              <a:cs typeface="Times New Roman" pitchFamily="18" charset="0"/>
            </a:endParaRPr>
          </a:p>
          <a:p>
            <a:pPr algn="just"/>
            <a:r>
              <a:rPr lang="en-US" sz="2400" dirty="0" smtClean="0">
                <a:solidFill>
                  <a:schemeClr val="tx1"/>
                </a:solidFill>
                <a:cs typeface="Times New Roman" pitchFamily="18" charset="0"/>
              </a:rPr>
              <a:t>Also it increases durability of that system, making process of maintenance easier for a user.</a:t>
            </a:r>
          </a:p>
          <a:p>
            <a:pPr marL="0" indent="0" algn="just">
              <a:buNone/>
            </a:pPr>
            <a:endParaRPr lang="en-US" sz="2400" dirty="0" smtClean="0">
              <a:solidFill>
                <a:schemeClr val="tx1"/>
              </a:solidFill>
              <a:cs typeface="Times New Roman" pitchFamily="18" charset="0"/>
            </a:endParaRPr>
          </a:p>
          <a:p>
            <a:pPr algn="just"/>
            <a:r>
              <a:rPr lang="en-US" sz="2400" dirty="0" smtClean="0">
                <a:solidFill>
                  <a:schemeClr val="tx1"/>
                </a:solidFill>
                <a:cs typeface="Times New Roman" pitchFamily="18" charset="0"/>
              </a:rPr>
              <a:t>It also enables us to control all the Music Player operations with ease. </a:t>
            </a:r>
            <a:endParaRPr lang="en-US" sz="2400" dirty="0">
              <a:solidFill>
                <a:schemeClr val="tx1"/>
              </a:solidFill>
              <a:cs typeface="Times New Roman" pitchFamily="18" charset="0"/>
            </a:endParaRPr>
          </a:p>
        </p:txBody>
      </p:sp>
      <p:sp>
        <p:nvSpPr>
          <p:cNvPr id="5" name="Title 1"/>
          <p:cNvSpPr>
            <a:spLocks noGrp="1"/>
          </p:cNvSpPr>
          <p:nvPr>
            <p:ph type="title"/>
          </p:nvPr>
        </p:nvSpPr>
        <p:spPr>
          <a:xfrm>
            <a:off x="3874417" y="690097"/>
            <a:ext cx="4509923" cy="742777"/>
          </a:xfrm>
        </p:spPr>
        <p:txBody>
          <a:bodyPr>
            <a:no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PURPOSE</a:t>
            </a:r>
            <a:endParaRPr lang="en-IN" sz="4800" dirty="0">
              <a:solidFill>
                <a:srgbClr val="002060"/>
              </a:solidFill>
              <a:latin typeface="Franklin Gothic Medium" panose="020B0603020102020204" pitchFamily="34"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a:blip r:embed="rId2">
            <a:extLst>
              <a:ext uri="{28A0092B-C50C-407E-A947-70E740481C1C}">
                <a14:useLocalDpi xmlns:a14="http://schemas.microsoft.com/office/drawing/2010/main" val="0"/>
              </a:ext>
            </a:extLst>
          </a:blip>
          <a:srcRect/>
          <a:stretch>
            <a:fillRect/>
          </a:stretch>
        </p:blipFill>
        <p:spPr bwMode="auto">
          <a:xfrm>
            <a:off x="4006788" y="2294877"/>
            <a:ext cx="4160668" cy="3617652"/>
          </a:xfrm>
          <a:prstGeom prst="rect">
            <a:avLst/>
          </a:prstGeom>
          <a:noFill/>
          <a:ln>
            <a:noFill/>
          </a:ln>
        </p:spPr>
      </p:pic>
      <p:sp>
        <p:nvSpPr>
          <p:cNvPr id="5" name="Title 1"/>
          <p:cNvSpPr txBox="1">
            <a:spLocks/>
          </p:cNvSpPr>
          <p:nvPr/>
        </p:nvSpPr>
        <p:spPr>
          <a:xfrm>
            <a:off x="2175014" y="753431"/>
            <a:ext cx="7824215" cy="950166"/>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HAND POSITIONS : ABOVE</a:t>
            </a:r>
            <a:endParaRPr lang="en-IN" sz="4800" dirty="0">
              <a:solidFill>
                <a:srgbClr val="002060"/>
              </a:solidFill>
              <a:latin typeface="Franklin Gothic Medium" panose="020B0603020102020204" pitchFamily="34" charset="0"/>
              <a:cs typeface="Times New Roman" panose="02020603050405020304" pitchFamily="18" charset="0"/>
            </a:endParaRPr>
          </a:p>
        </p:txBody>
      </p:sp>
    </p:spTree>
    <p:extLst>
      <p:ext uri="{BB962C8B-B14F-4D97-AF65-F5344CB8AC3E}">
        <p14:creationId xmlns:p14="http://schemas.microsoft.com/office/powerpoint/2010/main" val="27585783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4006788" y="2294877"/>
            <a:ext cx="4160668" cy="3617652"/>
          </a:xfrm>
          <a:prstGeom prst="rect">
            <a:avLst/>
          </a:prstGeom>
          <a:noFill/>
          <a:ln>
            <a:noFill/>
          </a:ln>
        </p:spPr>
      </p:pic>
      <p:sp>
        <p:nvSpPr>
          <p:cNvPr id="6" name="Title 1"/>
          <p:cNvSpPr txBox="1">
            <a:spLocks/>
          </p:cNvSpPr>
          <p:nvPr/>
        </p:nvSpPr>
        <p:spPr>
          <a:xfrm>
            <a:off x="2175014" y="753431"/>
            <a:ext cx="7824215" cy="950166"/>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HAND POSITIONS : RIGHT</a:t>
            </a:r>
            <a:endParaRPr lang="en-IN" sz="4800" dirty="0">
              <a:solidFill>
                <a:srgbClr val="002060"/>
              </a:solidFill>
              <a:latin typeface="Franklin Gothic Medium" panose="020B0603020102020204" pitchFamily="34" charset="0"/>
              <a:cs typeface="Times New Roman" panose="02020603050405020304" pitchFamily="18" charset="0"/>
            </a:endParaRPr>
          </a:p>
        </p:txBody>
      </p:sp>
    </p:spTree>
    <p:extLst>
      <p:ext uri="{BB962C8B-B14F-4D97-AF65-F5344CB8AC3E}">
        <p14:creationId xmlns:p14="http://schemas.microsoft.com/office/powerpoint/2010/main" val="5963352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4006788" y="2294877"/>
            <a:ext cx="4160668" cy="3617652"/>
          </a:xfrm>
          <a:prstGeom prst="rect">
            <a:avLst/>
          </a:prstGeom>
          <a:noFill/>
          <a:ln>
            <a:noFill/>
          </a:ln>
        </p:spPr>
      </p:pic>
      <p:sp>
        <p:nvSpPr>
          <p:cNvPr id="7" name="Title 1"/>
          <p:cNvSpPr txBox="1">
            <a:spLocks/>
          </p:cNvSpPr>
          <p:nvPr/>
        </p:nvSpPr>
        <p:spPr>
          <a:xfrm>
            <a:off x="2175014" y="753431"/>
            <a:ext cx="7824215" cy="950166"/>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HAND POSITIONS : BELOW</a:t>
            </a:r>
            <a:endParaRPr lang="en-IN" sz="4800" dirty="0">
              <a:solidFill>
                <a:srgbClr val="002060"/>
              </a:solidFill>
              <a:latin typeface="Franklin Gothic Medium" panose="020B0603020102020204" pitchFamily="34" charset="0"/>
              <a:cs typeface="Times New Roman" panose="02020603050405020304" pitchFamily="18" charset="0"/>
            </a:endParaRPr>
          </a:p>
        </p:txBody>
      </p:sp>
    </p:spTree>
    <p:extLst>
      <p:ext uri="{BB962C8B-B14F-4D97-AF65-F5344CB8AC3E}">
        <p14:creationId xmlns:p14="http://schemas.microsoft.com/office/powerpoint/2010/main" val="22477289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2">
            <a:extLst>
              <a:ext uri="{28A0092B-C50C-407E-A947-70E740481C1C}">
                <a14:useLocalDpi xmlns:a14="http://schemas.microsoft.com/office/drawing/2010/main" val="0"/>
              </a:ext>
            </a:extLst>
          </a:blip>
          <a:srcRect/>
          <a:stretch>
            <a:fillRect/>
          </a:stretch>
        </p:blipFill>
        <p:spPr bwMode="auto">
          <a:xfrm>
            <a:off x="4006788" y="2294877"/>
            <a:ext cx="4160668" cy="3617652"/>
          </a:xfrm>
          <a:prstGeom prst="rect">
            <a:avLst/>
          </a:prstGeom>
          <a:noFill/>
          <a:ln>
            <a:noFill/>
          </a:ln>
        </p:spPr>
      </p:pic>
      <p:sp>
        <p:nvSpPr>
          <p:cNvPr id="8" name="Title 1"/>
          <p:cNvSpPr txBox="1">
            <a:spLocks/>
          </p:cNvSpPr>
          <p:nvPr/>
        </p:nvSpPr>
        <p:spPr>
          <a:xfrm>
            <a:off x="2175014" y="753431"/>
            <a:ext cx="7824215" cy="950166"/>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HAND POSITIONS : LEFT</a:t>
            </a:r>
            <a:endParaRPr lang="en-IN" sz="4800" dirty="0">
              <a:solidFill>
                <a:srgbClr val="002060"/>
              </a:solidFill>
              <a:latin typeface="Franklin Gothic Medium" panose="020B0603020102020204" pitchFamily="34" charset="0"/>
              <a:cs typeface="Times New Roman" panose="02020603050405020304" pitchFamily="18" charset="0"/>
            </a:endParaRPr>
          </a:p>
        </p:txBody>
      </p:sp>
    </p:spTree>
    <p:extLst>
      <p:ext uri="{BB962C8B-B14F-4D97-AF65-F5344CB8AC3E}">
        <p14:creationId xmlns:p14="http://schemas.microsoft.com/office/powerpoint/2010/main" val="135637744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789521" y="2274557"/>
            <a:ext cx="4160668" cy="3617652"/>
          </a:xfrm>
          <a:prstGeom prst="rect">
            <a:avLst/>
          </a:prstGeom>
          <a:noFill/>
          <a:ln>
            <a:noFill/>
          </a:ln>
        </p:spPr>
      </p:pic>
      <p:sp>
        <p:nvSpPr>
          <p:cNvPr id="6" name="Title 1"/>
          <p:cNvSpPr txBox="1">
            <a:spLocks/>
          </p:cNvSpPr>
          <p:nvPr/>
        </p:nvSpPr>
        <p:spPr>
          <a:xfrm>
            <a:off x="2175014" y="753431"/>
            <a:ext cx="7824215" cy="950166"/>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HAND POSITIONS : CENTER</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2" name="Picture 1"/>
          <p:cNvPicPr>
            <a:picLocks noChangeAspect="1"/>
          </p:cNvPicPr>
          <p:nvPr/>
        </p:nvPicPr>
        <p:blipFill rotWithShape="1">
          <a:blip r:embed="rId3"/>
          <a:srcRect l="45967" t="69408" r="20167" b="15480"/>
          <a:stretch/>
        </p:blipFill>
        <p:spPr>
          <a:xfrm>
            <a:off x="5204189" y="3306143"/>
            <a:ext cx="6193536" cy="1554480"/>
          </a:xfrm>
          <a:prstGeom prst="rect">
            <a:avLst/>
          </a:prstGeom>
        </p:spPr>
      </p:pic>
    </p:spTree>
    <p:extLst>
      <p:ext uri="{BB962C8B-B14F-4D97-AF65-F5344CB8AC3E}">
        <p14:creationId xmlns:p14="http://schemas.microsoft.com/office/powerpoint/2010/main" val="330696886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p:nvPr/>
        </p:nvPicPr>
        <p:blipFill>
          <a:blip r:embed="rId2">
            <a:extLst>
              <a:ext uri="{28A0092B-C50C-407E-A947-70E740481C1C}">
                <a14:useLocalDpi xmlns:a14="http://schemas.microsoft.com/office/drawing/2010/main" val="0"/>
              </a:ext>
            </a:extLst>
          </a:blip>
          <a:srcRect/>
          <a:stretch>
            <a:fillRect/>
          </a:stretch>
        </p:blipFill>
        <p:spPr bwMode="auto">
          <a:xfrm>
            <a:off x="1526962" y="2197223"/>
            <a:ext cx="4160668" cy="3617652"/>
          </a:xfrm>
          <a:prstGeom prst="rect">
            <a:avLst/>
          </a:prstGeom>
          <a:noFill/>
          <a:ln>
            <a:noFill/>
          </a:ln>
        </p:spPr>
      </p:pic>
      <p:sp>
        <p:nvSpPr>
          <p:cNvPr id="7" name="Title 1"/>
          <p:cNvSpPr txBox="1">
            <a:spLocks/>
          </p:cNvSpPr>
          <p:nvPr/>
        </p:nvSpPr>
        <p:spPr>
          <a:xfrm>
            <a:off x="2175014" y="753431"/>
            <a:ext cx="7824215" cy="950166"/>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HAND POSITIONS : CENTER</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2" name="Picture 1"/>
          <p:cNvPicPr>
            <a:picLocks noChangeAspect="1"/>
          </p:cNvPicPr>
          <p:nvPr/>
        </p:nvPicPr>
        <p:blipFill rotWithShape="1">
          <a:blip r:embed="rId3"/>
          <a:srcRect l="64057" t="18977" r="2957" b="34552"/>
          <a:stretch/>
        </p:blipFill>
        <p:spPr>
          <a:xfrm>
            <a:off x="6087122" y="2197224"/>
            <a:ext cx="4565130" cy="3617652"/>
          </a:xfrm>
          <a:prstGeom prst="rect">
            <a:avLst/>
          </a:prstGeom>
        </p:spPr>
      </p:pic>
    </p:spTree>
    <p:extLst>
      <p:ext uri="{BB962C8B-B14F-4D97-AF65-F5344CB8AC3E}">
        <p14:creationId xmlns:p14="http://schemas.microsoft.com/office/powerpoint/2010/main" val="33703591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6748" y="841498"/>
            <a:ext cx="3140682" cy="698457"/>
          </a:xfrm>
        </p:spPr>
        <p:txBody>
          <a:bodyPr>
            <a:no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SUMMARY</a:t>
            </a:r>
            <a:endParaRPr lang="en-IN" sz="4800" dirty="0">
              <a:solidFill>
                <a:srgbClr val="002060"/>
              </a:solidFill>
              <a:latin typeface="Franklin Gothic Medium" panose="020B0603020102020204" pitchFamily="34" charset="0"/>
              <a:cs typeface="Times New Roman" panose="02020603050405020304" pitchFamily="18" charset="0"/>
            </a:endParaRPr>
          </a:p>
        </p:txBody>
      </p:sp>
      <p:sp>
        <p:nvSpPr>
          <p:cNvPr id="8" name="Content Placeholder 2"/>
          <p:cNvSpPr>
            <a:spLocks noGrp="1"/>
          </p:cNvSpPr>
          <p:nvPr>
            <p:ph idx="1"/>
          </p:nvPr>
        </p:nvSpPr>
        <p:spPr>
          <a:xfrm>
            <a:off x="3210451" y="2419454"/>
            <a:ext cx="6345734" cy="3430930"/>
          </a:xfrm>
        </p:spPr>
        <p:txBody>
          <a:bodyPr>
            <a:noAutofit/>
          </a:bodyPr>
          <a:lstStyle/>
          <a:p>
            <a:r>
              <a:rPr lang="en-US" sz="2400" b="1" dirty="0" smtClean="0">
                <a:solidFill>
                  <a:srgbClr val="002060"/>
                </a:solidFill>
                <a:latin typeface="Times New Roman" panose="02020603050405020304" pitchFamily="18" charset="0"/>
                <a:cs typeface="Times New Roman" panose="02020603050405020304" pitchFamily="18" charset="0"/>
              </a:rPr>
              <a:t>AirMouse</a:t>
            </a:r>
            <a:r>
              <a:rPr lang="en-US" sz="2400" dirty="0" smtClean="0">
                <a:solidFill>
                  <a:srgbClr val="002060"/>
                </a:solidFill>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a </a:t>
            </a:r>
            <a:r>
              <a:rPr lang="en-US" sz="2400" dirty="0">
                <a:latin typeface="Times New Roman" panose="02020603050405020304" pitchFamily="18" charset="0"/>
                <a:cs typeface="Times New Roman" panose="02020603050405020304" pitchFamily="18" charset="0"/>
              </a:rPr>
              <a:t>hand gesture </a:t>
            </a:r>
            <a:r>
              <a:rPr lang="en-US" sz="2400" dirty="0" smtClean="0">
                <a:latin typeface="Times New Roman" panose="02020603050405020304" pitchFamily="18" charset="0"/>
                <a:cs typeface="Times New Roman" panose="02020603050405020304" pitchFamily="18" charset="0"/>
              </a:rPr>
              <a:t>recognizer.</a:t>
            </a:r>
          </a:p>
          <a:p>
            <a:r>
              <a:rPr lang="en-US" sz="2400" dirty="0" smtClean="0">
                <a:latin typeface="Times New Roman" panose="02020603050405020304" pitchFamily="18" charset="0"/>
                <a:cs typeface="Times New Roman" panose="02020603050405020304" pitchFamily="18" charset="0"/>
              </a:rPr>
              <a:t>Operates </a:t>
            </a:r>
            <a:r>
              <a:rPr lang="en-US" sz="2400" b="1" dirty="0" smtClean="0">
                <a:solidFill>
                  <a:srgbClr val="002060"/>
                </a:solidFill>
                <a:latin typeface="Times New Roman" panose="02020603050405020304" pitchFamily="18" charset="0"/>
                <a:cs typeface="Times New Roman" panose="02020603050405020304" pitchFamily="18" charset="0"/>
              </a:rPr>
              <a:t>Music Player.</a:t>
            </a:r>
          </a:p>
          <a:p>
            <a:r>
              <a:rPr lang="en-US" sz="2400" dirty="0" smtClean="0">
                <a:latin typeface="Times New Roman" panose="02020603050405020304" pitchFamily="18" charset="0"/>
                <a:cs typeface="Times New Roman" panose="02020603050405020304" pitchFamily="18" charset="0"/>
              </a:rPr>
              <a:t>For Playing, Pausing, Increasing &amp; Decreasing Volume, Playing Next Track, Viewing Playlist &amp; Viewing Lyrics.</a:t>
            </a:r>
          </a:p>
          <a:p>
            <a:r>
              <a:rPr lang="en-US" sz="2400" dirty="0" smtClean="0">
                <a:latin typeface="Times New Roman" panose="02020603050405020304" pitchFamily="18" charset="0"/>
                <a:cs typeface="Times New Roman" panose="02020603050405020304" pitchFamily="18" charset="0"/>
              </a:rPr>
              <a:t>Displays </a:t>
            </a:r>
            <a:r>
              <a:rPr lang="en-US" sz="2400" b="1" dirty="0" smtClean="0">
                <a:solidFill>
                  <a:srgbClr val="002060"/>
                </a:solidFill>
                <a:latin typeface="Times New Roman" panose="02020603050405020304" pitchFamily="18" charset="0"/>
                <a:cs typeface="Times New Roman" panose="02020603050405020304" pitchFamily="18" charset="0"/>
              </a:rPr>
              <a:t>Plain Text </a:t>
            </a:r>
            <a:r>
              <a:rPr lang="en-US" sz="2400" dirty="0">
                <a:latin typeface="Times New Roman" panose="02020603050405020304" pitchFamily="18" charset="0"/>
                <a:cs typeface="Times New Roman" panose="02020603050405020304" pitchFamily="18" charset="0"/>
              </a:rPr>
              <a:t>on output </a:t>
            </a:r>
            <a:r>
              <a:rPr lang="en-US" sz="2400" dirty="0" smtClean="0">
                <a:latin typeface="Times New Roman" panose="02020603050405020304" pitchFamily="18" charset="0"/>
                <a:cs typeface="Times New Roman" panose="02020603050405020304" pitchFamily="18" charset="0"/>
              </a:rPr>
              <a:t>screen.</a:t>
            </a:r>
          </a:p>
          <a:p>
            <a:r>
              <a:rPr lang="en-US" sz="2400" dirty="0" smtClean="0">
                <a:latin typeface="Times New Roman" panose="02020603050405020304" pitchFamily="18" charset="0"/>
                <a:cs typeface="Times New Roman" panose="02020603050405020304" pitchFamily="18" charset="0"/>
              </a:rPr>
              <a:t>With </a:t>
            </a:r>
            <a:r>
              <a:rPr lang="en-US" sz="2400" b="1" dirty="0" smtClean="0">
                <a:solidFill>
                  <a:srgbClr val="002060"/>
                </a:solidFill>
                <a:latin typeface="Times New Roman" panose="02020603050405020304" pitchFamily="18" charset="0"/>
                <a:cs typeface="Times New Roman" panose="02020603050405020304" pitchFamily="18" charset="0"/>
              </a:rPr>
              <a:t>No</a:t>
            </a:r>
            <a:r>
              <a:rPr lang="en-US" sz="2400" dirty="0" smtClean="0">
                <a:solidFill>
                  <a:srgbClr val="002060"/>
                </a:solidFill>
                <a:latin typeface="Times New Roman" panose="02020603050405020304" pitchFamily="18" charset="0"/>
                <a:cs typeface="Times New Roman" panose="02020603050405020304" pitchFamily="18" charset="0"/>
              </a:rPr>
              <a:t> </a:t>
            </a:r>
            <a:r>
              <a:rPr lang="en-US" sz="2400" b="1" dirty="0" smtClean="0">
                <a:solidFill>
                  <a:srgbClr val="002060"/>
                </a:solidFill>
                <a:latin typeface="Times New Roman" panose="02020603050405020304" pitchFamily="18" charset="0"/>
                <a:cs typeface="Times New Roman" panose="02020603050405020304" pitchFamily="18" charset="0"/>
              </a:rPr>
              <a:t>Physical Contact</a:t>
            </a:r>
            <a:r>
              <a:rPr lang="en-US" sz="2400" dirty="0" smtClean="0">
                <a:latin typeface="Times New Roman" panose="02020603050405020304" pitchFamily="18" charset="0"/>
                <a:cs typeface="Times New Roman" panose="02020603050405020304" pitchFamily="18" charset="0"/>
              </a:rPr>
              <a:t>.</a:t>
            </a:r>
            <a:endParaRPr lang="en-IN" sz="24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03600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491449" y="692458"/>
            <a:ext cx="10085033" cy="847497"/>
          </a:xfrm>
          <a:prstGeom prst="rect">
            <a:avLst/>
          </a:prstGeom>
        </p:spPr>
        <p:txBody>
          <a:bodyPr>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CONCLUSIONS AND FUTURE SCOPE</a:t>
            </a:r>
            <a:endParaRPr lang="en-IN" sz="4800" dirty="0">
              <a:solidFill>
                <a:srgbClr val="002060"/>
              </a:solidFill>
              <a:latin typeface="Franklin Gothic Medium" panose="020B0603020102020204" pitchFamily="34" charset="0"/>
              <a:cs typeface="Times New Roman" panose="02020603050405020304" pitchFamily="18" charset="0"/>
            </a:endParaRPr>
          </a:p>
        </p:txBody>
      </p:sp>
      <p:sp>
        <p:nvSpPr>
          <p:cNvPr id="4" name="Content Placeholder 2"/>
          <p:cNvSpPr txBox="1">
            <a:spLocks/>
          </p:cNvSpPr>
          <p:nvPr/>
        </p:nvSpPr>
        <p:spPr>
          <a:xfrm>
            <a:off x="1327211" y="1593827"/>
            <a:ext cx="10413508" cy="4993404"/>
          </a:xfrm>
          <a:prstGeom prst="rect">
            <a:avLst/>
          </a:prstGeom>
        </p:spPr>
        <p:txBody>
          <a:bodyPr>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gn="just">
              <a:lnSpc>
                <a:spcPct val="150000"/>
              </a:lnSpc>
            </a:pPr>
            <a:r>
              <a:rPr lang="en-US" dirty="0">
                <a:ea typeface="Calibri" panose="020F0502020204030204" pitchFamily="34" charset="0"/>
                <a:cs typeface="Times New Roman" panose="02020603050405020304" pitchFamily="18" charset="0"/>
              </a:rPr>
              <a:t>The </a:t>
            </a:r>
            <a:r>
              <a:rPr lang="en-US" dirty="0">
                <a:solidFill>
                  <a:srgbClr val="002060"/>
                </a:solidFill>
                <a:ea typeface="Calibri" panose="020F0502020204030204" pitchFamily="34" charset="0"/>
                <a:cs typeface="Times New Roman" panose="02020603050405020304" pitchFamily="18" charset="0"/>
              </a:rPr>
              <a:t>AIRMOUSE</a:t>
            </a:r>
            <a:r>
              <a:rPr lang="en-US" dirty="0">
                <a:ea typeface="Calibri" panose="020F0502020204030204" pitchFamily="34" charset="0"/>
                <a:cs typeface="Times New Roman" panose="02020603050405020304" pitchFamily="18" charset="0"/>
              </a:rPr>
              <a:t> Project is a small effort to </a:t>
            </a:r>
            <a:r>
              <a:rPr lang="en-US" dirty="0">
                <a:solidFill>
                  <a:srgbClr val="002060"/>
                </a:solidFill>
                <a:ea typeface="Calibri" panose="020F0502020204030204" pitchFamily="34" charset="0"/>
                <a:cs typeface="Times New Roman" panose="02020603050405020304" pitchFamily="18" charset="0"/>
              </a:rPr>
              <a:t>reduce the physical communication </a:t>
            </a:r>
            <a:r>
              <a:rPr lang="en-US" dirty="0">
                <a:ea typeface="Calibri" panose="020F0502020204030204" pitchFamily="34" charset="0"/>
                <a:cs typeface="Times New Roman" panose="02020603050405020304" pitchFamily="18" charset="0"/>
              </a:rPr>
              <a:t>between the </a:t>
            </a:r>
            <a:r>
              <a:rPr lang="en-US" dirty="0">
                <a:solidFill>
                  <a:srgbClr val="002060"/>
                </a:solidFill>
                <a:ea typeface="Calibri" panose="020F0502020204030204" pitchFamily="34" charset="0"/>
                <a:cs typeface="Times New Roman" panose="02020603050405020304" pitchFamily="18" charset="0"/>
              </a:rPr>
              <a:t>User </a:t>
            </a:r>
            <a:r>
              <a:rPr lang="en-US" dirty="0">
                <a:solidFill>
                  <a:schemeClr val="tx1"/>
                </a:solidFill>
                <a:ea typeface="Calibri" panose="020F0502020204030204" pitchFamily="34" charset="0"/>
                <a:cs typeface="Times New Roman" panose="02020603050405020304" pitchFamily="18" charset="0"/>
              </a:rPr>
              <a:t>and the </a:t>
            </a:r>
            <a:r>
              <a:rPr lang="en-US" dirty="0" smtClean="0">
                <a:solidFill>
                  <a:srgbClr val="002060"/>
                </a:solidFill>
                <a:ea typeface="Calibri" panose="020F0502020204030204" pitchFamily="34" charset="0"/>
                <a:cs typeface="Times New Roman" panose="02020603050405020304" pitchFamily="18" charset="0"/>
              </a:rPr>
              <a:t>System</a:t>
            </a:r>
            <a:r>
              <a:rPr lang="en-US" dirty="0" smtClean="0">
                <a:ea typeface="Calibri" panose="020F0502020204030204" pitchFamily="34" charset="0"/>
                <a:cs typeface="Times New Roman" panose="02020603050405020304" pitchFamily="18" charset="0"/>
              </a:rPr>
              <a:t>.</a:t>
            </a:r>
          </a:p>
          <a:p>
            <a:pPr marL="0" indent="0" algn="just">
              <a:lnSpc>
                <a:spcPct val="150000"/>
              </a:lnSpc>
              <a:buNone/>
            </a:pPr>
            <a:endParaRPr lang="en-US" dirty="0">
              <a:ea typeface="Calibri" panose="020F0502020204030204" pitchFamily="34" charset="0"/>
              <a:cs typeface="Times New Roman" panose="02020603050405020304" pitchFamily="18" charset="0"/>
            </a:endParaRPr>
          </a:p>
          <a:p>
            <a:pPr algn="just">
              <a:lnSpc>
                <a:spcPct val="150000"/>
              </a:lnSpc>
            </a:pPr>
            <a:r>
              <a:rPr lang="en-US" dirty="0">
                <a:ea typeface="Calibri" panose="020F0502020204030204" pitchFamily="34" charset="0"/>
                <a:cs typeface="Times New Roman" panose="02020603050405020304" pitchFamily="18" charset="0"/>
              </a:rPr>
              <a:t>As the growing </a:t>
            </a:r>
            <a:r>
              <a:rPr lang="en-US" dirty="0" smtClean="0">
                <a:ea typeface="Calibri" panose="020F0502020204030204" pitchFamily="34" charset="0"/>
                <a:cs typeface="Times New Roman" panose="02020603050405020304" pitchFamily="18" charset="0"/>
              </a:rPr>
              <a:t>demand </a:t>
            </a:r>
            <a:r>
              <a:rPr lang="en-US" dirty="0">
                <a:ea typeface="Calibri" panose="020F0502020204030204" pitchFamily="34" charset="0"/>
                <a:cs typeface="Times New Roman" panose="02020603050405020304" pitchFamily="18" charset="0"/>
              </a:rPr>
              <a:t>on rapid and quick technical support, this system is carefully designed to fit with the </a:t>
            </a:r>
            <a:r>
              <a:rPr lang="en-US" dirty="0">
                <a:solidFill>
                  <a:srgbClr val="002060"/>
                </a:solidFill>
                <a:ea typeface="Calibri" panose="020F0502020204030204" pitchFamily="34" charset="0"/>
                <a:cs typeface="Times New Roman" panose="02020603050405020304" pitchFamily="18" charset="0"/>
              </a:rPr>
              <a:t>rapid technical support</a:t>
            </a:r>
            <a:r>
              <a:rPr lang="en-US" dirty="0" smtClean="0">
                <a:ea typeface="Calibri" panose="020F0502020204030204" pitchFamily="34" charset="0"/>
                <a:cs typeface="Times New Roman" panose="02020603050405020304" pitchFamily="18" charset="0"/>
              </a:rPr>
              <a:t>.</a:t>
            </a:r>
          </a:p>
          <a:p>
            <a:pPr algn="just">
              <a:lnSpc>
                <a:spcPct val="150000"/>
              </a:lnSpc>
            </a:pPr>
            <a:endParaRPr lang="en-US" dirty="0">
              <a:ea typeface="Calibri" panose="020F0502020204030204" pitchFamily="34" charset="0"/>
              <a:cs typeface="Times New Roman" panose="02020603050405020304" pitchFamily="18" charset="0"/>
            </a:endParaRPr>
          </a:p>
          <a:p>
            <a:pPr algn="just">
              <a:lnSpc>
                <a:spcPct val="150000"/>
              </a:lnSpc>
            </a:pPr>
            <a:r>
              <a:rPr lang="en-US" dirty="0">
                <a:ea typeface="Calibri" panose="020F0502020204030204" pitchFamily="34" charset="0"/>
                <a:cs typeface="Times New Roman" panose="02020603050405020304" pitchFamily="18" charset="0"/>
              </a:rPr>
              <a:t>This System controls the Music Player and its Functions through Hand Gestures. </a:t>
            </a:r>
            <a:endParaRPr lang="en-US" dirty="0" smtClean="0">
              <a:ea typeface="Calibri" panose="020F0502020204030204" pitchFamily="34" charset="0"/>
              <a:cs typeface="Times New Roman" panose="02020603050405020304" pitchFamily="18" charset="0"/>
            </a:endParaRPr>
          </a:p>
          <a:p>
            <a:pPr algn="just">
              <a:lnSpc>
                <a:spcPct val="150000"/>
              </a:lnSpc>
            </a:pPr>
            <a:endParaRPr lang="en-US" dirty="0" smtClean="0">
              <a:ea typeface="Calibri" panose="020F0502020204030204" pitchFamily="34" charset="0"/>
              <a:cs typeface="Times New Roman" panose="02020603050405020304" pitchFamily="18" charset="0"/>
            </a:endParaRPr>
          </a:p>
          <a:p>
            <a:pPr algn="just">
              <a:lnSpc>
                <a:spcPct val="150000"/>
              </a:lnSpc>
            </a:pPr>
            <a:r>
              <a:rPr lang="en-US" dirty="0" smtClean="0">
                <a:solidFill>
                  <a:schemeClr val="tx1"/>
                </a:solidFill>
                <a:ea typeface="Calibri" panose="020F0502020204030204" pitchFamily="34" charset="0"/>
                <a:cs typeface="Times New Roman" panose="02020603050405020304" pitchFamily="18" charset="0"/>
              </a:rPr>
              <a:t>In </a:t>
            </a:r>
            <a:r>
              <a:rPr lang="en-US" dirty="0">
                <a:solidFill>
                  <a:schemeClr val="tx1"/>
                </a:solidFill>
                <a:ea typeface="Calibri" panose="020F0502020204030204" pitchFamily="34" charset="0"/>
                <a:cs typeface="Times New Roman" panose="02020603050405020304" pitchFamily="18" charset="0"/>
              </a:rPr>
              <a:t>future it can be taken forward to </a:t>
            </a:r>
            <a:r>
              <a:rPr lang="en-US" dirty="0">
                <a:solidFill>
                  <a:srgbClr val="002060"/>
                </a:solidFill>
                <a:ea typeface="Calibri" panose="020F0502020204030204" pitchFamily="34" charset="0"/>
                <a:cs typeface="Times New Roman" panose="02020603050405020304" pitchFamily="18" charset="0"/>
              </a:rPr>
              <a:t>make control over other utilities and applications </a:t>
            </a:r>
            <a:r>
              <a:rPr lang="en-US" dirty="0">
                <a:solidFill>
                  <a:schemeClr val="tx1"/>
                </a:solidFill>
                <a:ea typeface="Calibri" panose="020F0502020204030204" pitchFamily="34" charset="0"/>
                <a:cs typeface="Times New Roman" panose="02020603050405020304" pitchFamily="18" charset="0"/>
              </a:rPr>
              <a:t>and </a:t>
            </a:r>
            <a:r>
              <a:rPr lang="en-US" dirty="0">
                <a:solidFill>
                  <a:srgbClr val="002060"/>
                </a:solidFill>
                <a:ea typeface="Calibri" panose="020F0502020204030204" pitchFamily="34" charset="0"/>
                <a:cs typeface="Times New Roman" panose="02020603050405020304" pitchFamily="18" charset="0"/>
              </a:rPr>
              <a:t>improve to reduce Physical Communication between the User and the Device</a:t>
            </a:r>
            <a:r>
              <a:rPr lang="en-US" dirty="0" smtClean="0">
                <a:solidFill>
                  <a:srgbClr val="002060"/>
                </a:solidFill>
                <a:ea typeface="Calibri" panose="020F0502020204030204" pitchFamily="34" charset="0"/>
                <a:cs typeface="Times New Roman" panose="02020603050405020304" pitchFamily="18" charset="0"/>
              </a:rPr>
              <a:t>.</a:t>
            </a:r>
            <a:endParaRPr lang="en-US" dirty="0">
              <a:solidFill>
                <a:srgbClr val="002060"/>
              </a:solidFill>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6697084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2605" y="710214"/>
            <a:ext cx="4254339" cy="798985"/>
          </a:xfrm>
        </p:spPr>
        <p:txBody>
          <a:bodyPr>
            <a:no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LIMITATIONS</a:t>
            </a:r>
            <a:endParaRPr lang="en-IN" sz="4800" dirty="0">
              <a:solidFill>
                <a:srgbClr val="002060"/>
              </a:solidFill>
              <a:latin typeface="Franklin Gothic Medium" panose="020B0603020102020204" pitchFamily="34" charset="0"/>
              <a:cs typeface="Times New Roman" panose="02020603050405020304" pitchFamily="18" charset="0"/>
            </a:endParaRPr>
          </a:p>
        </p:txBody>
      </p:sp>
      <p:sp>
        <p:nvSpPr>
          <p:cNvPr id="3" name="Content Placeholder 2"/>
          <p:cNvSpPr>
            <a:spLocks noGrp="1"/>
          </p:cNvSpPr>
          <p:nvPr>
            <p:ph idx="1"/>
          </p:nvPr>
        </p:nvSpPr>
        <p:spPr>
          <a:xfrm>
            <a:off x="2104974" y="2162221"/>
            <a:ext cx="8229600" cy="4052148"/>
          </a:xfrm>
        </p:spPr>
        <p:txBody>
          <a:bodyPr>
            <a:noAutofit/>
          </a:bodyPr>
          <a:lstStyle/>
          <a:p>
            <a:pPr lvl="0" algn="just"/>
            <a:r>
              <a:rPr lang="en-US" sz="2400" dirty="0">
                <a:cs typeface="Times New Roman" panose="02020603050405020304" pitchFamily="18" charset="0"/>
              </a:rPr>
              <a:t>The present application though seems to be feasible and more user friendly</a:t>
            </a:r>
            <a:r>
              <a:rPr lang="en-US" sz="2400" dirty="0" smtClean="0">
                <a:cs typeface="Times New Roman" panose="02020603050405020304" pitchFamily="18" charset="0"/>
              </a:rPr>
              <a:t>.</a:t>
            </a:r>
          </a:p>
          <a:p>
            <a:pPr lvl="0" algn="just"/>
            <a:endParaRPr lang="en-US" sz="2400" dirty="0">
              <a:cs typeface="Times New Roman" panose="02020603050405020304" pitchFamily="18" charset="0"/>
            </a:endParaRPr>
          </a:p>
          <a:p>
            <a:pPr lvl="0" algn="just"/>
            <a:r>
              <a:rPr lang="en-US" sz="2400" dirty="0" smtClean="0">
                <a:cs typeface="Times New Roman" panose="02020603050405020304" pitchFamily="18" charset="0"/>
              </a:rPr>
              <a:t>Recognizing hand up to 25 cm gives better performance.</a:t>
            </a:r>
          </a:p>
          <a:p>
            <a:pPr marL="0" lvl="0" indent="0" algn="just">
              <a:buNone/>
            </a:pPr>
            <a:endParaRPr lang="en-IN" sz="2400" dirty="0">
              <a:cs typeface="Times New Roman" panose="02020603050405020304" pitchFamily="18" charset="0"/>
            </a:endParaRPr>
          </a:p>
          <a:p>
            <a:pPr lvl="0" algn="just"/>
            <a:r>
              <a:rPr lang="en-US" sz="2400" dirty="0">
                <a:cs typeface="Times New Roman" panose="02020603050405020304" pitchFamily="18" charset="0"/>
              </a:rPr>
              <a:t>An attempt to make the input modes less constraints dependent for the </a:t>
            </a:r>
            <a:r>
              <a:rPr lang="en-US" sz="2400" dirty="0" smtClean="0">
                <a:cs typeface="Times New Roman" panose="02020603050405020304" pitchFamily="18" charset="0"/>
              </a:rPr>
              <a:t>users, </a:t>
            </a:r>
            <a:r>
              <a:rPr lang="en-US" sz="2400" dirty="0">
                <a:cs typeface="Times New Roman" panose="02020603050405020304" pitchFamily="18" charset="0"/>
              </a:rPr>
              <a:t>hand gestures has been preferred.</a:t>
            </a:r>
            <a:endParaRPr lang="en-IN" sz="2400" dirty="0">
              <a:cs typeface="Times New Roman" panose="02020603050405020304" pitchFamily="18" charset="0"/>
            </a:endParaRPr>
          </a:p>
          <a:p>
            <a:pPr algn="just"/>
            <a:endParaRPr lang="en-IN" sz="2400" dirty="0">
              <a:cs typeface="Times New Roman" panose="02020603050405020304" pitchFamily="18" charset="0"/>
            </a:endParaRPr>
          </a:p>
        </p:txBody>
      </p:sp>
    </p:spTree>
    <p:extLst>
      <p:ext uri="{BB962C8B-B14F-4D97-AF65-F5344CB8AC3E}">
        <p14:creationId xmlns:p14="http://schemas.microsoft.com/office/powerpoint/2010/main" val="29687215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4927" y="2783891"/>
            <a:ext cx="6422889" cy="2906695"/>
          </a:xfrm>
        </p:spPr>
        <p:txBody>
          <a:bodyPr numCol="2">
            <a:noAutofit/>
          </a:bodyPr>
          <a:lstStyle/>
          <a:p>
            <a:r>
              <a:rPr lang="en-US" sz="2400" dirty="0" smtClean="0"/>
              <a:t>Reliability</a:t>
            </a:r>
          </a:p>
          <a:p>
            <a:r>
              <a:rPr lang="en-US" sz="2400" dirty="0" smtClean="0"/>
              <a:t>Low-Cost</a:t>
            </a:r>
          </a:p>
          <a:p>
            <a:r>
              <a:rPr lang="en-US" sz="2400" dirty="0" smtClean="0"/>
              <a:t>Maintainability</a:t>
            </a:r>
          </a:p>
          <a:p>
            <a:r>
              <a:rPr lang="en-US" sz="2400" dirty="0" smtClean="0"/>
              <a:t>Portability</a:t>
            </a:r>
          </a:p>
          <a:p>
            <a:r>
              <a:rPr lang="en-US" sz="2400" dirty="0" smtClean="0"/>
              <a:t>Performance</a:t>
            </a:r>
          </a:p>
          <a:p>
            <a:pPr marL="0" indent="0">
              <a:buNone/>
            </a:pPr>
            <a:endParaRPr lang="en-US" sz="2400" dirty="0" smtClean="0"/>
          </a:p>
          <a:p>
            <a:r>
              <a:rPr lang="en-US" sz="2400" dirty="0" smtClean="0"/>
              <a:t>Usability</a:t>
            </a:r>
          </a:p>
          <a:p>
            <a:r>
              <a:rPr lang="en-US" sz="2400" dirty="0" smtClean="0"/>
              <a:t>Time</a:t>
            </a:r>
          </a:p>
          <a:p>
            <a:r>
              <a:rPr lang="en-US" sz="2400" dirty="0" smtClean="0"/>
              <a:t>User-Friendly</a:t>
            </a:r>
          </a:p>
          <a:p>
            <a:r>
              <a:rPr lang="en-US" sz="2400" dirty="0" smtClean="0"/>
              <a:t>Availability</a:t>
            </a:r>
          </a:p>
          <a:p>
            <a:endParaRPr lang="en-US" sz="2400" dirty="0"/>
          </a:p>
        </p:txBody>
      </p:sp>
      <p:sp>
        <p:nvSpPr>
          <p:cNvPr id="5" name="Title 1"/>
          <p:cNvSpPr>
            <a:spLocks noGrp="1"/>
          </p:cNvSpPr>
          <p:nvPr>
            <p:ph type="title"/>
          </p:nvPr>
        </p:nvSpPr>
        <p:spPr>
          <a:xfrm>
            <a:off x="1835624" y="732026"/>
            <a:ext cx="8911687" cy="842250"/>
          </a:xfrm>
        </p:spPr>
        <p:txBody>
          <a:bodyPr>
            <a:noAutofit/>
          </a:bodyPr>
          <a:lstStyle/>
          <a:p>
            <a:pPr algn="ctr"/>
            <a:r>
              <a:rPr lang="en-US" sz="4800" dirty="0" smtClean="0">
                <a:solidFill>
                  <a:srgbClr val="002060"/>
                </a:solidFill>
                <a:latin typeface="Franklin Gothic Medium" panose="020B0603020102020204" pitchFamily="34" charset="0"/>
                <a:cs typeface="Times New Roman" panose="02020603050405020304" pitchFamily="18" charset="0"/>
              </a:rPr>
              <a:t>GOALS AND OBJECTIVIES</a:t>
            </a:r>
            <a:endParaRPr lang="en-IN" sz="4800" dirty="0">
              <a:solidFill>
                <a:srgbClr val="002060"/>
              </a:solidFill>
              <a:latin typeface="Franklin Gothic Medium" panose="020B0603020102020204" pitchFamily="34"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9719" y="729071"/>
            <a:ext cx="4998355" cy="835778"/>
          </a:xfrm>
        </p:spPr>
        <p:txBody>
          <a:bodyPr>
            <a:norm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TECHNOLOGIES</a:t>
            </a:r>
            <a:endParaRPr lang="en-IN" sz="4800" dirty="0">
              <a:solidFill>
                <a:srgbClr val="002060"/>
              </a:solidFill>
              <a:latin typeface="Franklin Gothic Medium" panose="020B0603020102020204" pitchFamily="34" charset="0"/>
              <a:cs typeface="Times New Roman" panose="02020603050405020304" pitchFamily="18" charset="0"/>
            </a:endParaRPr>
          </a:p>
        </p:txBody>
      </p:sp>
      <p:sp>
        <p:nvSpPr>
          <p:cNvPr id="3" name="Content Placeholder 2"/>
          <p:cNvSpPr>
            <a:spLocks noGrp="1"/>
          </p:cNvSpPr>
          <p:nvPr>
            <p:ph idx="1"/>
          </p:nvPr>
        </p:nvSpPr>
        <p:spPr>
          <a:xfrm>
            <a:off x="2579003" y="2206171"/>
            <a:ext cx="7339785" cy="4005943"/>
          </a:xfrm>
        </p:spPr>
        <p:txBody>
          <a:bodyPr>
            <a:normAutofit/>
          </a:bodyPr>
          <a:lstStyle/>
          <a:p>
            <a:pPr algn="just"/>
            <a:r>
              <a:rPr lang="en-US" sz="2400" dirty="0" smtClean="0">
                <a:solidFill>
                  <a:srgbClr val="002060"/>
                </a:solidFill>
                <a:cs typeface="Times New Roman" panose="02020603050405020304" pitchFamily="18" charset="0"/>
              </a:rPr>
              <a:t>OPENCV</a:t>
            </a:r>
            <a:r>
              <a:rPr lang="en-US" sz="2400" b="1" dirty="0" smtClean="0">
                <a:solidFill>
                  <a:srgbClr val="002060"/>
                </a:solidFill>
                <a:cs typeface="Times New Roman" panose="02020603050405020304" pitchFamily="18" charset="0"/>
              </a:rPr>
              <a:t>:</a:t>
            </a:r>
            <a:r>
              <a:rPr lang="en-US" sz="2000" dirty="0" smtClean="0">
                <a:solidFill>
                  <a:srgbClr val="002060"/>
                </a:solidFill>
                <a:cs typeface="Times New Roman" panose="02020603050405020304" pitchFamily="18" charset="0"/>
              </a:rPr>
              <a:t> </a:t>
            </a:r>
            <a:r>
              <a:rPr lang="en-US" sz="2000" dirty="0" smtClean="0">
                <a:solidFill>
                  <a:schemeClr val="tx1"/>
                </a:solidFill>
                <a:cs typeface="Times New Roman" panose="02020603050405020304" pitchFamily="18" charset="0"/>
              </a:rPr>
              <a:t>Open-source Computer Vision library </a:t>
            </a:r>
            <a:r>
              <a:rPr lang="en-US" sz="2000" dirty="0">
                <a:solidFill>
                  <a:schemeClr val="tx1"/>
                </a:solidFill>
                <a:cs typeface="Times New Roman" panose="02020603050405020304" pitchFamily="18" charset="0"/>
              </a:rPr>
              <a:t>focused on real-time image </a:t>
            </a:r>
            <a:r>
              <a:rPr lang="en-US" sz="2000" dirty="0" smtClean="0">
                <a:solidFill>
                  <a:schemeClr val="tx1"/>
                </a:solidFill>
                <a:cs typeface="Times New Roman" panose="02020603050405020304" pitchFamily="18" charset="0"/>
              </a:rPr>
              <a:t>processing.</a:t>
            </a:r>
          </a:p>
          <a:p>
            <a:pPr algn="just"/>
            <a:endParaRPr lang="en-US" sz="2000" dirty="0">
              <a:solidFill>
                <a:schemeClr val="tx1"/>
              </a:solidFill>
              <a:cs typeface="Times New Roman" panose="02020603050405020304" pitchFamily="18" charset="0"/>
            </a:endParaRPr>
          </a:p>
          <a:p>
            <a:pPr algn="just"/>
            <a:r>
              <a:rPr lang="en-IN" sz="2400" dirty="0" smtClean="0">
                <a:solidFill>
                  <a:srgbClr val="002060"/>
                </a:solidFill>
                <a:cs typeface="Times New Roman" panose="02020603050405020304" pitchFamily="18" charset="0"/>
              </a:rPr>
              <a:t>PYTHON: </a:t>
            </a:r>
            <a:r>
              <a:rPr lang="en-US" sz="2000" dirty="0" smtClean="0">
                <a:solidFill>
                  <a:schemeClr val="tx1"/>
                </a:solidFill>
                <a:cs typeface="Times New Roman" panose="02020603050405020304" pitchFamily="18" charset="0"/>
              </a:rPr>
              <a:t>Python </a:t>
            </a:r>
            <a:r>
              <a:rPr lang="en-US" sz="2000" dirty="0">
                <a:solidFill>
                  <a:schemeClr val="tx1"/>
                </a:solidFill>
                <a:cs typeface="Times New Roman" panose="02020603050405020304" pitchFamily="18" charset="0"/>
              </a:rPr>
              <a:t>is a widely used general-purpose, high-level programming </a:t>
            </a:r>
            <a:r>
              <a:rPr lang="en-US" sz="2000" dirty="0" smtClean="0">
                <a:solidFill>
                  <a:schemeClr val="tx1"/>
                </a:solidFill>
                <a:cs typeface="Times New Roman" panose="02020603050405020304" pitchFamily="18" charset="0"/>
              </a:rPr>
              <a:t>language.</a:t>
            </a:r>
          </a:p>
          <a:p>
            <a:pPr marL="860425" algn="just">
              <a:buFont typeface="Wingdings" panose="05000000000000000000" pitchFamily="2" charset="2"/>
              <a:buChar char="§"/>
            </a:pPr>
            <a:r>
              <a:rPr lang="en-US" sz="2000" dirty="0" smtClean="0">
                <a:solidFill>
                  <a:schemeClr val="tx1"/>
                </a:solidFill>
                <a:cs typeface="Times New Roman" panose="02020603050405020304" pitchFamily="18" charset="0"/>
              </a:rPr>
              <a:t>Python is interpreted.</a:t>
            </a:r>
          </a:p>
          <a:p>
            <a:pPr marL="860425" algn="just">
              <a:buFont typeface="Wingdings" panose="05000000000000000000" pitchFamily="2" charset="2"/>
              <a:buChar char="§"/>
            </a:pPr>
            <a:r>
              <a:rPr lang="en-US" sz="2000" dirty="0" smtClean="0">
                <a:solidFill>
                  <a:schemeClr val="tx1"/>
                </a:solidFill>
                <a:cs typeface="Times New Roman" panose="02020603050405020304" pitchFamily="18" charset="0"/>
              </a:rPr>
              <a:t>Python is Interactive.</a:t>
            </a:r>
          </a:p>
          <a:p>
            <a:pPr marL="860425" algn="just">
              <a:buFont typeface="Wingdings" panose="05000000000000000000" pitchFamily="2" charset="2"/>
              <a:buChar char="§"/>
            </a:pPr>
            <a:r>
              <a:rPr lang="en-US" sz="2000" dirty="0" smtClean="0">
                <a:solidFill>
                  <a:schemeClr val="tx1"/>
                </a:solidFill>
                <a:cs typeface="Times New Roman" panose="02020603050405020304" pitchFamily="18" charset="0"/>
              </a:rPr>
              <a:t>Python is Object-Oriented.</a:t>
            </a:r>
          </a:p>
          <a:p>
            <a:pPr marL="860425" algn="just">
              <a:buFont typeface="Wingdings" panose="05000000000000000000" pitchFamily="2" charset="2"/>
              <a:buChar char="§"/>
            </a:pPr>
            <a:r>
              <a:rPr lang="en-US" sz="2000" dirty="0" smtClean="0">
                <a:solidFill>
                  <a:schemeClr val="tx1"/>
                </a:solidFill>
                <a:cs typeface="Times New Roman" panose="02020603050405020304" pitchFamily="18" charset="0"/>
              </a:rPr>
              <a:t>Python is a Beginner's Language.</a:t>
            </a:r>
          </a:p>
        </p:txBody>
      </p:sp>
    </p:spTree>
    <p:extLst>
      <p:ext uri="{BB962C8B-B14F-4D97-AF65-F5344CB8AC3E}">
        <p14:creationId xmlns:p14="http://schemas.microsoft.com/office/powerpoint/2010/main" val="20069495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3749719" y="729071"/>
            <a:ext cx="4998355" cy="835778"/>
          </a:xfrm>
        </p:spPr>
        <p:txBody>
          <a:bodyPr>
            <a:norm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TECHNOLOGIES</a:t>
            </a:r>
            <a:endParaRPr lang="en-IN" sz="4800" dirty="0">
              <a:solidFill>
                <a:srgbClr val="002060"/>
              </a:solidFill>
              <a:latin typeface="Franklin Gothic Medium" panose="020B0603020102020204" pitchFamily="34" charset="0"/>
              <a:cs typeface="Times New Roman" panose="02020603050405020304" pitchFamily="18" charset="0"/>
            </a:endParaRPr>
          </a:p>
        </p:txBody>
      </p:sp>
      <p:sp>
        <p:nvSpPr>
          <p:cNvPr id="6" name="Content Placeholder 2"/>
          <p:cNvSpPr txBox="1">
            <a:spLocks/>
          </p:cNvSpPr>
          <p:nvPr/>
        </p:nvSpPr>
        <p:spPr>
          <a:xfrm>
            <a:off x="2142974" y="1833309"/>
            <a:ext cx="8211844" cy="4651829"/>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pPr algn="just"/>
            <a:r>
              <a:rPr lang="en-US" sz="2600" dirty="0" smtClean="0">
                <a:solidFill>
                  <a:srgbClr val="002060"/>
                </a:solidFill>
                <a:cs typeface="Times New Roman" panose="02020603050405020304" pitchFamily="18" charset="0"/>
              </a:rPr>
              <a:t>NUMPY</a:t>
            </a:r>
            <a:r>
              <a:rPr lang="en-US" sz="2600" b="1" dirty="0" smtClean="0">
                <a:solidFill>
                  <a:srgbClr val="002060"/>
                </a:solidFill>
                <a:cs typeface="Times New Roman" panose="02020603050405020304" pitchFamily="18" charset="0"/>
              </a:rPr>
              <a:t>:</a:t>
            </a:r>
            <a:r>
              <a:rPr lang="en-US" sz="2600" dirty="0" smtClean="0">
                <a:solidFill>
                  <a:srgbClr val="002060"/>
                </a:solidFill>
                <a:cs typeface="Times New Roman" panose="02020603050405020304" pitchFamily="18" charset="0"/>
              </a:rPr>
              <a:t> </a:t>
            </a:r>
            <a:r>
              <a:rPr lang="en-US" sz="2200" dirty="0" smtClean="0">
                <a:solidFill>
                  <a:schemeClr val="tx1"/>
                </a:solidFill>
              </a:rPr>
              <a:t>Fundamental </a:t>
            </a:r>
            <a:r>
              <a:rPr lang="en-US" sz="2200" dirty="0">
                <a:solidFill>
                  <a:schemeClr val="tx1"/>
                </a:solidFill>
              </a:rPr>
              <a:t>package for scientific computing with </a:t>
            </a:r>
            <a:r>
              <a:rPr lang="en-US" sz="2200" dirty="0" smtClean="0">
                <a:solidFill>
                  <a:schemeClr val="tx1"/>
                </a:solidFill>
              </a:rPr>
              <a:t>Python.</a:t>
            </a:r>
          </a:p>
          <a:p>
            <a:pPr marL="0" indent="0" algn="just">
              <a:buNone/>
            </a:pPr>
            <a:endParaRPr lang="en-US" sz="2000" dirty="0" smtClean="0">
              <a:solidFill>
                <a:schemeClr val="tx1"/>
              </a:solidFill>
            </a:endParaRPr>
          </a:p>
          <a:p>
            <a:pPr algn="just"/>
            <a:r>
              <a:rPr lang="en-IN" sz="2600" dirty="0" smtClean="0">
                <a:solidFill>
                  <a:srgbClr val="002060"/>
                </a:solidFill>
                <a:cs typeface="Times New Roman" panose="02020603050405020304" pitchFamily="18" charset="0"/>
              </a:rPr>
              <a:t>PYGLET: </a:t>
            </a:r>
            <a:r>
              <a:rPr lang="en-US" sz="2200" dirty="0" smtClean="0">
                <a:solidFill>
                  <a:schemeClr val="tx1"/>
                </a:solidFill>
              </a:rPr>
              <a:t>Library that </a:t>
            </a:r>
            <a:r>
              <a:rPr lang="en-US" sz="2200" dirty="0">
                <a:solidFill>
                  <a:schemeClr val="tx1"/>
                </a:solidFill>
              </a:rPr>
              <a:t>provides an object-oriented application programming interface for the creation of games and other multimedia applications</a:t>
            </a:r>
            <a:r>
              <a:rPr lang="en-US" sz="2200" dirty="0" smtClean="0">
                <a:solidFill>
                  <a:schemeClr val="tx1"/>
                </a:solidFill>
              </a:rPr>
              <a:t>.</a:t>
            </a:r>
          </a:p>
          <a:p>
            <a:pPr marL="0" indent="0" algn="just">
              <a:buNone/>
            </a:pPr>
            <a:endParaRPr lang="en-US" sz="2000" dirty="0">
              <a:solidFill>
                <a:schemeClr val="tx1"/>
              </a:solidFill>
            </a:endParaRPr>
          </a:p>
          <a:p>
            <a:pPr algn="just"/>
            <a:r>
              <a:rPr lang="en-IN" sz="2600" dirty="0" smtClean="0">
                <a:solidFill>
                  <a:srgbClr val="002060"/>
                </a:solidFill>
                <a:cs typeface="Times New Roman" panose="02020603050405020304" pitchFamily="18" charset="0"/>
              </a:rPr>
              <a:t>MATH: </a:t>
            </a:r>
            <a:r>
              <a:rPr lang="en-US" sz="2200" dirty="0" smtClean="0">
                <a:solidFill>
                  <a:schemeClr val="tx1"/>
                </a:solidFill>
              </a:rPr>
              <a:t>Free &amp; available, provides access to mathematical functions defined by C standard.</a:t>
            </a:r>
          </a:p>
          <a:p>
            <a:pPr marL="0" indent="0" algn="just">
              <a:buNone/>
            </a:pPr>
            <a:endParaRPr lang="en-US" sz="2000" dirty="0">
              <a:solidFill>
                <a:schemeClr val="tx1"/>
              </a:solidFill>
            </a:endParaRPr>
          </a:p>
          <a:p>
            <a:pPr algn="just"/>
            <a:r>
              <a:rPr lang="en-IN" sz="2600" dirty="0" smtClean="0">
                <a:solidFill>
                  <a:srgbClr val="002060"/>
                </a:solidFill>
                <a:cs typeface="Times New Roman" panose="02020603050405020304" pitchFamily="18" charset="0"/>
              </a:rPr>
              <a:t>PYCHARM: </a:t>
            </a:r>
            <a:r>
              <a:rPr lang="en-US" sz="2200" dirty="0" smtClean="0">
                <a:solidFill>
                  <a:schemeClr val="tx1"/>
                </a:solidFill>
              </a:rPr>
              <a:t>Unlike a regular text editor, Pycharm knows python and is built from the ground </a:t>
            </a:r>
            <a:r>
              <a:rPr lang="en-US" sz="2200" dirty="0" err="1" smtClean="0">
                <a:solidFill>
                  <a:schemeClr val="tx1"/>
                </a:solidFill>
              </a:rPr>
              <a:t>upto</a:t>
            </a:r>
            <a:r>
              <a:rPr lang="en-US" sz="2200" dirty="0" smtClean="0">
                <a:solidFill>
                  <a:schemeClr val="tx1"/>
                </a:solidFill>
              </a:rPr>
              <a:t> deal with code, not text.</a:t>
            </a:r>
            <a:endParaRPr lang="en-US" sz="2200" dirty="0">
              <a:solidFill>
                <a:schemeClr val="tx1"/>
              </a:solidFill>
            </a:endParaRPr>
          </a:p>
        </p:txBody>
      </p:sp>
    </p:spTree>
    <p:extLst>
      <p:ext uri="{BB962C8B-B14F-4D97-AF65-F5344CB8AC3E}">
        <p14:creationId xmlns:p14="http://schemas.microsoft.com/office/powerpoint/2010/main" val="38613679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7162" y="722625"/>
            <a:ext cx="9854920" cy="813959"/>
          </a:xfrm>
        </p:spPr>
        <p:txBody>
          <a:bodyPr>
            <a:no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ENTITY-RELATIONSHIP DIAGRAM</a:t>
            </a:r>
            <a:endParaRPr lang="en-IN" sz="4800" dirty="0">
              <a:solidFill>
                <a:srgbClr val="002060"/>
              </a:solidFill>
              <a:latin typeface="Franklin Gothic Medium" panose="020B0603020102020204" pitchFamily="34" charset="0"/>
              <a:cs typeface="Times New Roman" panose="02020603050405020304" pitchFamily="18" charset="0"/>
            </a:endParaRPr>
          </a:p>
        </p:txBody>
      </p:sp>
      <p:pic>
        <p:nvPicPr>
          <p:cNvPr id="1026" name="Picture 2" descr="Picture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5560" y="1998229"/>
            <a:ext cx="9856035" cy="4718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00730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p:nvPr/>
        </p:nvPicPr>
        <p:blipFill>
          <a:blip r:embed="rId2">
            <a:extLst>
              <a:ext uri="{28A0092B-C50C-407E-A947-70E740481C1C}">
                <a14:useLocalDpi xmlns:a14="http://schemas.microsoft.com/office/drawing/2010/main" val="0"/>
              </a:ext>
            </a:extLst>
          </a:blip>
          <a:stretch>
            <a:fillRect/>
          </a:stretch>
        </p:blipFill>
        <p:spPr>
          <a:xfrm>
            <a:off x="2440619" y="2231386"/>
            <a:ext cx="7955132" cy="3823733"/>
          </a:xfrm>
          <a:prstGeom prst="rect">
            <a:avLst/>
          </a:prstGeom>
        </p:spPr>
      </p:pic>
      <p:sp>
        <p:nvSpPr>
          <p:cNvPr id="7" name="Title 1"/>
          <p:cNvSpPr txBox="1">
            <a:spLocks/>
          </p:cNvSpPr>
          <p:nvPr/>
        </p:nvSpPr>
        <p:spPr>
          <a:xfrm>
            <a:off x="3050720" y="740759"/>
            <a:ext cx="5943014" cy="827801"/>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USE-CASE DIAGRAM</a:t>
            </a:r>
            <a:endParaRPr lang="en-IN" sz="4800" dirty="0">
              <a:solidFill>
                <a:srgbClr val="002060"/>
              </a:solidFill>
              <a:latin typeface="Franklin Gothic Medium" panose="020B0603020102020204" pitchFamily="34" charset="0"/>
              <a:cs typeface="Times New Roman" panose="02020603050405020304" pitchFamily="18" charset="0"/>
            </a:endParaRPr>
          </a:p>
        </p:txBody>
      </p:sp>
    </p:spTree>
    <p:extLst>
      <p:ext uri="{BB962C8B-B14F-4D97-AF65-F5344CB8AC3E}">
        <p14:creationId xmlns:p14="http://schemas.microsoft.com/office/powerpoint/2010/main" val="277834559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33447" y="717502"/>
            <a:ext cx="5943014" cy="827801"/>
          </a:xfrm>
        </p:spPr>
        <p:txBody>
          <a:bodyPr>
            <a:no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USE-CASE DIAGRAM</a:t>
            </a:r>
            <a:endParaRPr lang="en-IN" sz="4800" dirty="0">
              <a:solidFill>
                <a:srgbClr val="002060"/>
              </a:solidFill>
              <a:latin typeface="Franklin Gothic Medium" panose="020B0603020102020204" pitchFamily="34" charset="0"/>
              <a:cs typeface="Times New Roman" panose="02020603050405020304" pitchFamily="18" charset="0"/>
            </a:endParaRPr>
          </a:p>
        </p:txBody>
      </p:sp>
      <p:grpSp>
        <p:nvGrpSpPr>
          <p:cNvPr id="102" name="Group 101"/>
          <p:cNvGrpSpPr/>
          <p:nvPr/>
        </p:nvGrpSpPr>
        <p:grpSpPr>
          <a:xfrm>
            <a:off x="1842605" y="1846058"/>
            <a:ext cx="8359243" cy="4763368"/>
            <a:chOff x="2434068" y="2094632"/>
            <a:chExt cx="7176318" cy="4089299"/>
          </a:xfrm>
        </p:grpSpPr>
        <p:sp>
          <p:nvSpPr>
            <p:cNvPr id="41" name="Oval 55"/>
            <p:cNvSpPr>
              <a:spLocks noChangeArrowheads="1"/>
            </p:cNvSpPr>
            <p:nvPr/>
          </p:nvSpPr>
          <p:spPr bwMode="auto">
            <a:xfrm>
              <a:off x="5346337" y="2749815"/>
              <a:ext cx="1252132" cy="505519"/>
            </a:xfrm>
            <a:prstGeom prst="ellipse">
              <a:avLst/>
            </a:prstGeom>
            <a:solidFill>
              <a:srgbClr val="0070C0"/>
            </a:solidFill>
            <a:ln>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i="0" u="none" strike="noStrike" cap="none" normalizeH="0" baseline="0" dirty="0" smtClean="0">
                  <a:ln>
                    <a:noFill/>
                  </a:ln>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Play Music</a:t>
              </a:r>
              <a:endParaRPr kumimoji="0" lang="en-US" altLang="en-US" sz="1600"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endParaRPr>
            </a:p>
          </p:txBody>
        </p:sp>
        <p:sp>
          <p:nvSpPr>
            <p:cNvPr id="6" name="Rectangle 5"/>
            <p:cNvSpPr/>
            <p:nvPr/>
          </p:nvSpPr>
          <p:spPr>
            <a:xfrm>
              <a:off x="4682318" y="2094632"/>
              <a:ext cx="2686108" cy="4089299"/>
            </a:xfrm>
            <a:prstGeom prst="rect">
              <a:avLst/>
            </a:prstGeom>
            <a:ln>
              <a:solidFill>
                <a:srgbClr val="D34817"/>
              </a:solidFill>
            </a:ln>
          </p:spPr>
          <p:style>
            <a:lnRef idx="2">
              <a:schemeClr val="accent2"/>
            </a:lnRef>
            <a:fillRef idx="1">
              <a:schemeClr val="lt1"/>
            </a:fillRef>
            <a:effectRef idx="0">
              <a:schemeClr val="accent2"/>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nvGrpSpPr>
            <p:cNvPr id="7" name="Group 6"/>
            <p:cNvGrpSpPr/>
            <p:nvPr/>
          </p:nvGrpSpPr>
          <p:grpSpPr>
            <a:xfrm>
              <a:off x="2434068" y="2169802"/>
              <a:ext cx="1363100" cy="3372670"/>
              <a:chOff x="342900" y="2147887"/>
              <a:chExt cx="1295400" cy="3205163"/>
            </a:xfrm>
          </p:grpSpPr>
          <p:sp>
            <p:nvSpPr>
              <p:cNvPr id="32" name="Oval 49"/>
              <p:cNvSpPr>
                <a:spLocks noChangeArrowheads="1"/>
              </p:cNvSpPr>
              <p:nvPr/>
            </p:nvSpPr>
            <p:spPr bwMode="auto">
              <a:xfrm>
                <a:off x="504825" y="2147887"/>
                <a:ext cx="952500" cy="981075"/>
              </a:xfrm>
              <a:prstGeom prst="ellipse">
                <a:avLst/>
              </a:prstGeom>
              <a:ln>
                <a:solidFill>
                  <a:srgbClr val="D34817"/>
                </a:solidFill>
                <a:headEnd/>
                <a:tailEn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cxnSp>
            <p:nvCxnSpPr>
              <p:cNvPr id="33" name="Straight Connector 32"/>
              <p:cNvCxnSpPr/>
              <p:nvPr/>
            </p:nvCxnSpPr>
            <p:spPr>
              <a:xfrm>
                <a:off x="981075" y="3142615"/>
                <a:ext cx="9525" cy="1685925"/>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cxnSp>
            <p:nvCxnSpPr>
              <p:cNvPr id="34" name="Straight Connector 33"/>
              <p:cNvCxnSpPr/>
              <p:nvPr/>
            </p:nvCxnSpPr>
            <p:spPr>
              <a:xfrm flipH="1">
                <a:off x="523875" y="4829175"/>
                <a:ext cx="466725" cy="523875"/>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cxnSp>
            <p:nvCxnSpPr>
              <p:cNvPr id="35" name="Straight Connector 34"/>
              <p:cNvCxnSpPr/>
              <p:nvPr/>
            </p:nvCxnSpPr>
            <p:spPr>
              <a:xfrm>
                <a:off x="990600" y="4829175"/>
                <a:ext cx="428625" cy="523875"/>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cxnSp>
            <p:nvCxnSpPr>
              <p:cNvPr id="36" name="Straight Connector 35"/>
              <p:cNvCxnSpPr/>
              <p:nvPr/>
            </p:nvCxnSpPr>
            <p:spPr>
              <a:xfrm flipH="1" flipV="1">
                <a:off x="342900" y="3495675"/>
                <a:ext cx="647700" cy="266700"/>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cxnSp>
            <p:nvCxnSpPr>
              <p:cNvPr id="37" name="Straight Connector 36"/>
              <p:cNvCxnSpPr/>
              <p:nvPr/>
            </p:nvCxnSpPr>
            <p:spPr>
              <a:xfrm flipV="1">
                <a:off x="990600" y="3495675"/>
                <a:ext cx="647700" cy="266700"/>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grpSp>
        <p:sp>
          <p:nvSpPr>
            <p:cNvPr id="8" name="Oval 55"/>
            <p:cNvSpPr>
              <a:spLocks noChangeArrowheads="1"/>
            </p:cNvSpPr>
            <p:nvPr/>
          </p:nvSpPr>
          <p:spPr bwMode="auto">
            <a:xfrm>
              <a:off x="5355437" y="2176471"/>
              <a:ext cx="1252132" cy="505519"/>
            </a:xfrm>
            <a:prstGeom prst="ellipse">
              <a:avLst/>
            </a:prstGeom>
            <a:solidFill>
              <a:srgbClr val="0070C0"/>
            </a:solidFill>
            <a:ln w="19050">
              <a:solidFill>
                <a:srgbClr val="D34817"/>
              </a:solidFill>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i="0" u="none" strike="noStrike" cap="none" normalizeH="0" baseline="0" dirty="0" smtClean="0">
                  <a:ln>
                    <a:noFill/>
                  </a:ln>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Play Music</a:t>
              </a:r>
              <a:endParaRPr kumimoji="0" lang="en-US" altLang="en-US" sz="1600"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endParaRPr>
            </a:p>
          </p:txBody>
        </p:sp>
        <p:cxnSp>
          <p:nvCxnSpPr>
            <p:cNvPr id="13" name="Straight Arrow Connector 12"/>
            <p:cNvCxnSpPr>
              <a:endCxn id="8" idx="2"/>
            </p:cNvCxnSpPr>
            <p:nvPr/>
          </p:nvCxnSpPr>
          <p:spPr>
            <a:xfrm flipV="1">
              <a:off x="3108350" y="2429231"/>
              <a:ext cx="2247087" cy="1828211"/>
            </a:xfrm>
            <a:prstGeom prst="straightConnector1">
              <a:avLst/>
            </a:prstGeom>
            <a:ln>
              <a:solidFill>
                <a:srgbClr val="00206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14" name="Straight Arrow Connector 13"/>
            <p:cNvCxnSpPr>
              <a:endCxn id="41" idx="2"/>
            </p:cNvCxnSpPr>
            <p:nvPr/>
          </p:nvCxnSpPr>
          <p:spPr>
            <a:xfrm flipV="1">
              <a:off x="3108352" y="3002575"/>
              <a:ext cx="2237985" cy="1251969"/>
            </a:xfrm>
            <a:prstGeom prst="straightConnector1">
              <a:avLst/>
            </a:prstGeom>
            <a:ln>
              <a:solidFill>
                <a:srgbClr val="00206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15" name="Straight Arrow Connector 14"/>
            <p:cNvCxnSpPr>
              <a:endCxn id="45" idx="2"/>
            </p:cNvCxnSpPr>
            <p:nvPr/>
          </p:nvCxnSpPr>
          <p:spPr>
            <a:xfrm>
              <a:off x="3111485" y="4254544"/>
              <a:ext cx="2240073" cy="1021158"/>
            </a:xfrm>
            <a:prstGeom prst="straightConnector1">
              <a:avLst/>
            </a:prstGeom>
            <a:ln>
              <a:solidFill>
                <a:srgbClr val="00206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16" name="Straight Arrow Connector 15"/>
            <p:cNvCxnSpPr>
              <a:endCxn id="46" idx="2"/>
            </p:cNvCxnSpPr>
            <p:nvPr/>
          </p:nvCxnSpPr>
          <p:spPr>
            <a:xfrm>
              <a:off x="3111985" y="4257442"/>
              <a:ext cx="2239073" cy="1586643"/>
            </a:xfrm>
            <a:prstGeom prst="straightConnector1">
              <a:avLst/>
            </a:prstGeom>
            <a:ln>
              <a:solidFill>
                <a:srgbClr val="00206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17" name="Straight Arrow Connector 16"/>
            <p:cNvCxnSpPr>
              <a:endCxn id="42" idx="2"/>
            </p:cNvCxnSpPr>
            <p:nvPr/>
          </p:nvCxnSpPr>
          <p:spPr>
            <a:xfrm flipV="1">
              <a:off x="3108985" y="3570900"/>
              <a:ext cx="2238940" cy="686542"/>
            </a:xfrm>
            <a:prstGeom prst="straightConnector1">
              <a:avLst/>
            </a:prstGeom>
            <a:ln>
              <a:solidFill>
                <a:srgbClr val="00206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18" name="Straight Connector 17"/>
            <p:cNvCxnSpPr>
              <a:stCxn id="8" idx="6"/>
            </p:cNvCxnSpPr>
            <p:nvPr/>
          </p:nvCxnSpPr>
          <p:spPr>
            <a:xfrm>
              <a:off x="6607569" y="2429231"/>
              <a:ext cx="2311243" cy="1772800"/>
            </a:xfrm>
            <a:prstGeom prst="line">
              <a:avLst/>
            </a:prstGeom>
            <a:ln>
              <a:solidFill>
                <a:srgbClr val="002060"/>
              </a:solidFill>
            </a:ln>
          </p:spPr>
          <p:style>
            <a:lnRef idx="2">
              <a:schemeClr val="dk1"/>
            </a:lnRef>
            <a:fillRef idx="0">
              <a:schemeClr val="dk1"/>
            </a:fillRef>
            <a:effectRef idx="1">
              <a:schemeClr val="dk1"/>
            </a:effectRef>
            <a:fontRef idx="minor">
              <a:schemeClr val="tx1"/>
            </a:fontRef>
          </p:style>
        </p:cxnSp>
        <p:cxnSp>
          <p:nvCxnSpPr>
            <p:cNvPr id="19" name="Straight Connector 18"/>
            <p:cNvCxnSpPr>
              <a:stCxn id="41" idx="6"/>
            </p:cNvCxnSpPr>
            <p:nvPr/>
          </p:nvCxnSpPr>
          <p:spPr>
            <a:xfrm>
              <a:off x="6598469" y="3002575"/>
              <a:ext cx="2320343" cy="1213582"/>
            </a:xfrm>
            <a:prstGeom prst="line">
              <a:avLst/>
            </a:prstGeom>
            <a:ln>
              <a:solidFill>
                <a:srgbClr val="002060"/>
              </a:solidFill>
            </a:ln>
          </p:spPr>
          <p:style>
            <a:lnRef idx="2">
              <a:schemeClr val="dk1"/>
            </a:lnRef>
            <a:fillRef idx="0">
              <a:schemeClr val="dk1"/>
            </a:fillRef>
            <a:effectRef idx="1">
              <a:schemeClr val="dk1"/>
            </a:effectRef>
            <a:fontRef idx="minor">
              <a:schemeClr val="tx1"/>
            </a:fontRef>
          </p:style>
        </p:cxnSp>
        <p:cxnSp>
          <p:nvCxnSpPr>
            <p:cNvPr id="20" name="Straight Connector 19"/>
            <p:cNvCxnSpPr>
              <a:stCxn id="45" idx="6"/>
            </p:cNvCxnSpPr>
            <p:nvPr/>
          </p:nvCxnSpPr>
          <p:spPr>
            <a:xfrm flipV="1">
              <a:off x="6603690" y="4216825"/>
              <a:ext cx="2315122" cy="1058877"/>
            </a:xfrm>
            <a:prstGeom prst="line">
              <a:avLst/>
            </a:prstGeom>
            <a:ln>
              <a:solidFill>
                <a:srgbClr val="002060"/>
              </a:solidFill>
            </a:ln>
          </p:spPr>
          <p:style>
            <a:lnRef idx="2">
              <a:schemeClr val="dk1"/>
            </a:lnRef>
            <a:fillRef idx="0">
              <a:schemeClr val="dk1"/>
            </a:fillRef>
            <a:effectRef idx="1">
              <a:schemeClr val="dk1"/>
            </a:effectRef>
            <a:fontRef idx="minor">
              <a:schemeClr val="tx1"/>
            </a:fontRef>
          </p:style>
        </p:cxnSp>
        <p:cxnSp>
          <p:nvCxnSpPr>
            <p:cNvPr id="21" name="Straight Connector 20"/>
            <p:cNvCxnSpPr>
              <a:stCxn id="46" idx="6"/>
            </p:cNvCxnSpPr>
            <p:nvPr/>
          </p:nvCxnSpPr>
          <p:spPr>
            <a:xfrm flipV="1">
              <a:off x="6603190" y="4216157"/>
              <a:ext cx="2315622" cy="1627928"/>
            </a:xfrm>
            <a:prstGeom prst="line">
              <a:avLst/>
            </a:prstGeom>
            <a:ln>
              <a:solidFill>
                <a:srgbClr val="002060"/>
              </a:solidFill>
            </a:ln>
          </p:spPr>
          <p:style>
            <a:lnRef idx="2">
              <a:schemeClr val="dk1"/>
            </a:lnRef>
            <a:fillRef idx="0">
              <a:schemeClr val="dk1"/>
            </a:fillRef>
            <a:effectRef idx="1">
              <a:schemeClr val="dk1"/>
            </a:effectRef>
            <a:fontRef idx="minor">
              <a:schemeClr val="tx1"/>
            </a:fontRef>
          </p:style>
        </p:cxnSp>
        <p:cxnSp>
          <p:nvCxnSpPr>
            <p:cNvPr id="22" name="Straight Connector 21"/>
            <p:cNvCxnSpPr>
              <a:stCxn id="42" idx="6"/>
            </p:cNvCxnSpPr>
            <p:nvPr/>
          </p:nvCxnSpPr>
          <p:spPr>
            <a:xfrm>
              <a:off x="6600057" y="3570900"/>
              <a:ext cx="2318755" cy="645257"/>
            </a:xfrm>
            <a:prstGeom prst="line">
              <a:avLst/>
            </a:prstGeom>
            <a:ln>
              <a:solidFill>
                <a:srgbClr val="002060"/>
              </a:solidFill>
            </a:ln>
          </p:spPr>
          <p:style>
            <a:lnRef idx="2">
              <a:schemeClr val="dk1"/>
            </a:lnRef>
            <a:fillRef idx="0">
              <a:schemeClr val="dk1"/>
            </a:fillRef>
            <a:effectRef idx="1">
              <a:schemeClr val="dk1"/>
            </a:effectRef>
            <a:fontRef idx="minor">
              <a:schemeClr val="tx1"/>
            </a:fontRef>
          </p:style>
        </p:cxnSp>
        <p:grpSp>
          <p:nvGrpSpPr>
            <p:cNvPr id="23" name="Group 22"/>
            <p:cNvGrpSpPr/>
            <p:nvPr/>
          </p:nvGrpSpPr>
          <p:grpSpPr>
            <a:xfrm>
              <a:off x="8247286" y="2169802"/>
              <a:ext cx="1363100" cy="3372670"/>
              <a:chOff x="342900" y="2147887"/>
              <a:chExt cx="1295400" cy="3205163"/>
            </a:xfrm>
          </p:grpSpPr>
          <p:sp>
            <p:nvSpPr>
              <p:cNvPr id="26" name="Oval 49"/>
              <p:cNvSpPr>
                <a:spLocks noChangeArrowheads="1"/>
              </p:cNvSpPr>
              <p:nvPr/>
            </p:nvSpPr>
            <p:spPr bwMode="auto">
              <a:xfrm>
                <a:off x="504825" y="2147887"/>
                <a:ext cx="952500" cy="981075"/>
              </a:xfrm>
              <a:prstGeom prst="ellipse">
                <a:avLst/>
              </a:prstGeom>
              <a:ln>
                <a:solidFill>
                  <a:srgbClr val="D34817"/>
                </a:solidFill>
                <a:headEnd/>
                <a:tailEnd/>
              </a:ln>
            </p:spPr>
            <p:style>
              <a:lnRef idx="2">
                <a:schemeClr val="accent6"/>
              </a:lnRef>
              <a:fillRef idx="1">
                <a:schemeClr val="lt1"/>
              </a:fillRef>
              <a:effectRef idx="0">
                <a:schemeClr val="accent6"/>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cxnSp>
            <p:nvCxnSpPr>
              <p:cNvPr id="27" name="Straight Connector 26"/>
              <p:cNvCxnSpPr/>
              <p:nvPr/>
            </p:nvCxnSpPr>
            <p:spPr>
              <a:xfrm>
                <a:off x="981075" y="3142615"/>
                <a:ext cx="9525" cy="1685925"/>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cxnSp>
            <p:nvCxnSpPr>
              <p:cNvPr id="28" name="Straight Connector 27"/>
              <p:cNvCxnSpPr/>
              <p:nvPr/>
            </p:nvCxnSpPr>
            <p:spPr>
              <a:xfrm flipH="1">
                <a:off x="523875" y="4829175"/>
                <a:ext cx="466725" cy="523875"/>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cxnSp>
            <p:nvCxnSpPr>
              <p:cNvPr id="29" name="Straight Connector 28"/>
              <p:cNvCxnSpPr/>
              <p:nvPr/>
            </p:nvCxnSpPr>
            <p:spPr>
              <a:xfrm>
                <a:off x="990600" y="4829175"/>
                <a:ext cx="428625" cy="523875"/>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cxnSp>
            <p:nvCxnSpPr>
              <p:cNvPr id="30" name="Straight Connector 29"/>
              <p:cNvCxnSpPr/>
              <p:nvPr/>
            </p:nvCxnSpPr>
            <p:spPr>
              <a:xfrm flipH="1" flipV="1">
                <a:off x="342900" y="3495675"/>
                <a:ext cx="647700" cy="266700"/>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cxnSp>
            <p:nvCxnSpPr>
              <p:cNvPr id="31" name="Straight Connector 30"/>
              <p:cNvCxnSpPr/>
              <p:nvPr/>
            </p:nvCxnSpPr>
            <p:spPr>
              <a:xfrm flipV="1">
                <a:off x="990600" y="3495675"/>
                <a:ext cx="647700" cy="266700"/>
              </a:xfrm>
              <a:prstGeom prst="line">
                <a:avLst/>
              </a:prstGeom>
              <a:ln>
                <a:solidFill>
                  <a:srgbClr val="D34817"/>
                </a:solidFill>
              </a:ln>
            </p:spPr>
            <p:style>
              <a:lnRef idx="2">
                <a:schemeClr val="accent6"/>
              </a:lnRef>
              <a:fillRef idx="1">
                <a:schemeClr val="lt1"/>
              </a:fillRef>
              <a:effectRef idx="0">
                <a:schemeClr val="accent6"/>
              </a:effectRef>
              <a:fontRef idx="minor">
                <a:schemeClr val="dk1"/>
              </a:fontRef>
            </p:style>
          </p:cxnSp>
        </p:grpSp>
        <p:sp>
          <p:nvSpPr>
            <p:cNvPr id="24" name="TextBox 23"/>
            <p:cNvSpPr txBox="1"/>
            <p:nvPr/>
          </p:nvSpPr>
          <p:spPr>
            <a:xfrm>
              <a:off x="2834743" y="2568483"/>
              <a:ext cx="561749" cy="317067"/>
            </a:xfrm>
            <a:prstGeom prst="rect">
              <a:avLst/>
            </a:prstGeom>
            <a:noFill/>
          </p:spPr>
          <p:txBody>
            <a:bodyPr wrap="none" rtlCol="0">
              <a:spAutoFit/>
            </a:bodyPr>
            <a:lstStyle/>
            <a:p>
              <a:pPr algn="ctr"/>
              <a:r>
                <a:rPr lang="en-US" b="1" dirty="0" smtClean="0"/>
                <a:t>User</a:t>
              </a:r>
              <a:endParaRPr lang="en-US" b="1" dirty="0"/>
            </a:p>
          </p:txBody>
        </p:sp>
        <p:sp>
          <p:nvSpPr>
            <p:cNvPr id="25" name="TextBox 24"/>
            <p:cNvSpPr txBox="1"/>
            <p:nvPr/>
          </p:nvSpPr>
          <p:spPr>
            <a:xfrm>
              <a:off x="8511033" y="2565990"/>
              <a:ext cx="835605" cy="317067"/>
            </a:xfrm>
            <a:prstGeom prst="rect">
              <a:avLst/>
            </a:prstGeom>
            <a:noFill/>
          </p:spPr>
          <p:txBody>
            <a:bodyPr wrap="none" rtlCol="0">
              <a:spAutoFit/>
            </a:bodyPr>
            <a:lstStyle/>
            <a:p>
              <a:pPr algn="ctr"/>
              <a:r>
                <a:rPr lang="en-US" b="1" dirty="0" smtClean="0"/>
                <a:t>System</a:t>
              </a:r>
              <a:endParaRPr lang="en-US" b="1" dirty="0"/>
            </a:p>
          </p:txBody>
        </p:sp>
        <p:sp>
          <p:nvSpPr>
            <p:cNvPr id="42" name="Oval 55"/>
            <p:cNvSpPr>
              <a:spLocks noChangeArrowheads="1"/>
            </p:cNvSpPr>
            <p:nvPr/>
          </p:nvSpPr>
          <p:spPr bwMode="auto">
            <a:xfrm>
              <a:off x="5347925" y="3318140"/>
              <a:ext cx="1252132" cy="505519"/>
            </a:xfrm>
            <a:prstGeom prst="ellipse">
              <a:avLst/>
            </a:prstGeom>
            <a:solidFill>
              <a:srgbClr val="0070C0"/>
            </a:solidFill>
            <a:ln w="19050">
              <a:solidFill>
                <a:srgbClr val="D34817"/>
              </a:solidFill>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i="0" u="none" strike="noStrike" cap="none" normalizeH="0" baseline="0" dirty="0" smtClean="0">
                  <a:ln>
                    <a:noFill/>
                  </a:ln>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Play Next</a:t>
              </a:r>
              <a:endParaRPr kumimoji="0" lang="en-US" altLang="en-US" sz="1600"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endParaRPr>
            </a:p>
          </p:txBody>
        </p:sp>
        <p:sp>
          <p:nvSpPr>
            <p:cNvPr id="43" name="Oval 55"/>
            <p:cNvSpPr>
              <a:spLocks noChangeArrowheads="1"/>
            </p:cNvSpPr>
            <p:nvPr/>
          </p:nvSpPr>
          <p:spPr bwMode="auto">
            <a:xfrm>
              <a:off x="5347925" y="3886523"/>
              <a:ext cx="1252132" cy="505519"/>
            </a:xfrm>
            <a:prstGeom prst="ellipse">
              <a:avLst/>
            </a:prstGeom>
            <a:solidFill>
              <a:srgbClr val="0070C0"/>
            </a:solidFill>
            <a:ln w="19050">
              <a:solidFill>
                <a:srgbClr val="D34817"/>
              </a:solidFill>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i="0" u="none" strike="noStrike" cap="none" normalizeH="0" baseline="0" dirty="0" smtClean="0">
                  <a:ln>
                    <a:noFill/>
                  </a:ln>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Volume Down</a:t>
              </a:r>
              <a:endParaRPr kumimoji="0" lang="en-US" altLang="en-US" sz="1600"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endParaRPr>
            </a:p>
          </p:txBody>
        </p:sp>
        <p:sp>
          <p:nvSpPr>
            <p:cNvPr id="44" name="Oval 55"/>
            <p:cNvSpPr>
              <a:spLocks noChangeArrowheads="1"/>
            </p:cNvSpPr>
            <p:nvPr/>
          </p:nvSpPr>
          <p:spPr bwMode="auto">
            <a:xfrm>
              <a:off x="5350681" y="4454790"/>
              <a:ext cx="1252132" cy="505519"/>
            </a:xfrm>
            <a:prstGeom prst="ellipse">
              <a:avLst/>
            </a:prstGeom>
            <a:solidFill>
              <a:srgbClr val="0070C0"/>
            </a:solidFill>
            <a:ln w="19050">
              <a:solidFill>
                <a:srgbClr val="D34817"/>
              </a:solidFill>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i="0" u="none" strike="noStrike" cap="none" normalizeH="0" baseline="0" dirty="0" smtClean="0">
                  <a:ln>
                    <a:noFill/>
                  </a:ln>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Pause</a:t>
              </a:r>
              <a:endParaRPr kumimoji="0" lang="en-US" altLang="en-US" sz="1600"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endParaRPr>
            </a:p>
          </p:txBody>
        </p:sp>
        <p:sp>
          <p:nvSpPr>
            <p:cNvPr id="45" name="Oval 55"/>
            <p:cNvSpPr>
              <a:spLocks noChangeArrowheads="1"/>
            </p:cNvSpPr>
            <p:nvPr/>
          </p:nvSpPr>
          <p:spPr bwMode="auto">
            <a:xfrm>
              <a:off x="5351558" y="5022942"/>
              <a:ext cx="1252132" cy="505519"/>
            </a:xfrm>
            <a:prstGeom prst="ellipse">
              <a:avLst/>
            </a:prstGeom>
            <a:solidFill>
              <a:srgbClr val="0070C0"/>
            </a:solidFill>
            <a:ln w="19050">
              <a:solidFill>
                <a:srgbClr val="D34817"/>
              </a:solidFill>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600" dirty="0" smtClean="0">
                  <a:solidFill>
                    <a:schemeClr val="bg1"/>
                  </a:solidFill>
                  <a:latin typeface="Times New Roman" panose="02020603050405020304" pitchFamily="18" charset="0"/>
                  <a:cs typeface="Times New Roman" panose="02020603050405020304" pitchFamily="18" charset="0"/>
                </a:rPr>
                <a:t>Playlist</a:t>
              </a:r>
              <a:endParaRPr kumimoji="0" lang="en-US" altLang="en-US" sz="1600"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endParaRPr>
            </a:p>
          </p:txBody>
        </p:sp>
        <p:sp>
          <p:nvSpPr>
            <p:cNvPr id="46" name="Oval 55"/>
            <p:cNvSpPr>
              <a:spLocks noChangeArrowheads="1"/>
            </p:cNvSpPr>
            <p:nvPr/>
          </p:nvSpPr>
          <p:spPr bwMode="auto">
            <a:xfrm>
              <a:off x="5351058" y="5591325"/>
              <a:ext cx="1252132" cy="505519"/>
            </a:xfrm>
            <a:prstGeom prst="ellipse">
              <a:avLst/>
            </a:prstGeom>
            <a:solidFill>
              <a:srgbClr val="0070C0"/>
            </a:solidFill>
            <a:ln w="19050">
              <a:solidFill>
                <a:srgbClr val="D34817"/>
              </a:solidFill>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i="0" u="none" strike="noStrike" cap="none" normalizeH="0" baseline="0" dirty="0" smtClean="0">
                  <a:ln>
                    <a:noFill/>
                  </a:ln>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Lyrics</a:t>
              </a:r>
              <a:endParaRPr kumimoji="0" lang="en-US" altLang="en-US" sz="1600"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endParaRPr>
            </a:p>
          </p:txBody>
        </p:sp>
        <p:cxnSp>
          <p:nvCxnSpPr>
            <p:cNvPr id="62" name="Straight Arrow Connector 61"/>
            <p:cNvCxnSpPr>
              <a:endCxn id="43" idx="2"/>
            </p:cNvCxnSpPr>
            <p:nvPr/>
          </p:nvCxnSpPr>
          <p:spPr>
            <a:xfrm flipV="1">
              <a:off x="3116497" y="4139283"/>
              <a:ext cx="2231428" cy="111612"/>
            </a:xfrm>
            <a:prstGeom prst="straightConnector1">
              <a:avLst/>
            </a:prstGeom>
            <a:ln>
              <a:solidFill>
                <a:srgbClr val="00206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63" name="Straight Arrow Connector 62"/>
            <p:cNvCxnSpPr>
              <a:endCxn id="44" idx="2"/>
            </p:cNvCxnSpPr>
            <p:nvPr/>
          </p:nvCxnSpPr>
          <p:spPr>
            <a:xfrm>
              <a:off x="3110606" y="4257442"/>
              <a:ext cx="2240075" cy="450108"/>
            </a:xfrm>
            <a:prstGeom prst="straightConnector1">
              <a:avLst/>
            </a:prstGeom>
            <a:ln>
              <a:solidFill>
                <a:srgbClr val="002060"/>
              </a:solidFill>
              <a:headEnd type="none" w="med" len="med"/>
              <a:tailEnd type="none" w="med" len="med"/>
            </a:ln>
          </p:spPr>
          <p:style>
            <a:lnRef idx="2">
              <a:schemeClr val="dk1"/>
            </a:lnRef>
            <a:fillRef idx="0">
              <a:schemeClr val="dk1"/>
            </a:fillRef>
            <a:effectRef idx="1">
              <a:schemeClr val="dk1"/>
            </a:effectRef>
            <a:fontRef idx="minor">
              <a:schemeClr val="tx1"/>
            </a:fontRef>
          </p:style>
        </p:cxnSp>
        <p:cxnSp>
          <p:nvCxnSpPr>
            <p:cNvPr id="79" name="Straight Connector 78"/>
            <p:cNvCxnSpPr>
              <a:stCxn id="43" idx="6"/>
            </p:cNvCxnSpPr>
            <p:nvPr/>
          </p:nvCxnSpPr>
          <p:spPr>
            <a:xfrm>
              <a:off x="6600057" y="4139283"/>
              <a:ext cx="2318755" cy="76084"/>
            </a:xfrm>
            <a:prstGeom prst="line">
              <a:avLst/>
            </a:prstGeom>
            <a:ln>
              <a:solidFill>
                <a:srgbClr val="002060"/>
              </a:solidFill>
            </a:ln>
          </p:spPr>
          <p:style>
            <a:lnRef idx="2">
              <a:schemeClr val="dk1"/>
            </a:lnRef>
            <a:fillRef idx="0">
              <a:schemeClr val="dk1"/>
            </a:fillRef>
            <a:effectRef idx="1">
              <a:schemeClr val="dk1"/>
            </a:effectRef>
            <a:fontRef idx="minor">
              <a:schemeClr val="tx1"/>
            </a:fontRef>
          </p:style>
        </p:cxnSp>
        <p:cxnSp>
          <p:nvCxnSpPr>
            <p:cNvPr id="80" name="Straight Connector 79"/>
            <p:cNvCxnSpPr>
              <a:stCxn id="44" idx="6"/>
            </p:cNvCxnSpPr>
            <p:nvPr/>
          </p:nvCxnSpPr>
          <p:spPr>
            <a:xfrm flipV="1">
              <a:off x="6602813" y="4215489"/>
              <a:ext cx="2315999" cy="492061"/>
            </a:xfrm>
            <a:prstGeom prst="line">
              <a:avLst/>
            </a:prstGeom>
            <a:ln>
              <a:solidFill>
                <a:srgbClr val="002060"/>
              </a:solidFill>
            </a:ln>
          </p:spPr>
          <p:style>
            <a:lnRef idx="2">
              <a:schemeClr val="dk1"/>
            </a:lnRef>
            <a:fillRef idx="0">
              <a:schemeClr val="dk1"/>
            </a:fillRef>
            <a:effectRef idx="1">
              <a:schemeClr val="dk1"/>
            </a:effectRef>
            <a:fontRef idx="minor">
              <a:schemeClr val="tx1"/>
            </a:fontRef>
          </p:style>
        </p:cxnSp>
        <p:sp>
          <p:nvSpPr>
            <p:cNvPr id="101" name="Oval 55"/>
            <p:cNvSpPr>
              <a:spLocks noChangeArrowheads="1"/>
            </p:cNvSpPr>
            <p:nvPr/>
          </p:nvSpPr>
          <p:spPr bwMode="auto">
            <a:xfrm>
              <a:off x="5355437" y="2749757"/>
              <a:ext cx="1252132" cy="505519"/>
            </a:xfrm>
            <a:prstGeom prst="ellipse">
              <a:avLst/>
            </a:prstGeom>
            <a:solidFill>
              <a:srgbClr val="0070C0"/>
            </a:solidFill>
            <a:ln w="19050">
              <a:solidFill>
                <a:srgbClr val="D34817"/>
              </a:solidFill>
              <a:headEnd/>
              <a:tailEnd/>
            </a:ln>
          </p:spPr>
          <p:style>
            <a:lnRef idx="1">
              <a:schemeClr val="accent5"/>
            </a:lnRef>
            <a:fillRef idx="2">
              <a:schemeClr val="accent5"/>
            </a:fillRef>
            <a:effectRef idx="1">
              <a:schemeClr val="accent5"/>
            </a:effectRef>
            <a:fontRef idx="minor">
              <a:schemeClr val="dk1"/>
            </a:fontRef>
          </p:style>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600" i="0" u="none" strike="noStrike" cap="none" normalizeH="0" baseline="0" dirty="0" smtClean="0">
                  <a:ln>
                    <a:noFill/>
                  </a:ln>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Volume UP</a:t>
              </a:r>
              <a:endParaRPr kumimoji="0" lang="en-US" altLang="en-US" sz="1600" i="0" u="none" strike="noStrike" cap="none" normalizeH="0" baseline="0" dirty="0" smtClean="0">
                <a:ln>
                  <a:noFill/>
                </a:ln>
                <a:solidFill>
                  <a:schemeClr val="bg1"/>
                </a:solidFill>
                <a:effectLst/>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28863866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04055" y="678923"/>
            <a:ext cx="6942039" cy="950166"/>
          </a:xfrm>
        </p:spPr>
        <p:txBody>
          <a:bodyPr>
            <a:normAutofit/>
          </a:bodyPr>
          <a:lstStyle/>
          <a:p>
            <a:pPr algn="ctr"/>
            <a:r>
              <a:rPr lang="en-IN" sz="4800" dirty="0" smtClean="0">
                <a:solidFill>
                  <a:srgbClr val="002060"/>
                </a:solidFill>
                <a:latin typeface="Franklin Gothic Medium" panose="020B0603020102020204" pitchFamily="34" charset="0"/>
                <a:cs typeface="Times New Roman" panose="02020603050405020304" pitchFamily="18" charset="0"/>
              </a:rPr>
              <a:t>DATA FLOW DIAGRAM</a:t>
            </a:r>
            <a:endParaRPr lang="en-IN" sz="4800" dirty="0">
              <a:solidFill>
                <a:srgbClr val="002060"/>
              </a:solidFill>
              <a:latin typeface="Franklin Gothic Medium" panose="020B0603020102020204" pitchFamily="34" charset="0"/>
              <a:cs typeface="Times New Roman" panose="02020603050405020304" pitchFamily="18" charset="0"/>
            </a:endParaRPr>
          </a:p>
        </p:txBody>
      </p:sp>
      <p:sp>
        <p:nvSpPr>
          <p:cNvPr id="4" name="TextBox 3"/>
          <p:cNvSpPr txBox="1"/>
          <p:nvPr/>
        </p:nvSpPr>
        <p:spPr>
          <a:xfrm>
            <a:off x="10116444" y="6110243"/>
            <a:ext cx="960519" cy="369332"/>
          </a:xfrm>
          <a:prstGeom prst="rect">
            <a:avLst/>
          </a:prstGeom>
          <a:noFill/>
        </p:spPr>
        <p:txBody>
          <a:bodyPr wrap="none" rtlCol="0">
            <a:spAutoFit/>
          </a:bodyPr>
          <a:lstStyle/>
          <a:p>
            <a:r>
              <a:rPr lang="en-US" dirty="0" smtClean="0">
                <a:solidFill>
                  <a:srgbClr val="002060"/>
                </a:solidFill>
              </a:rPr>
              <a:t>Level 0</a:t>
            </a:r>
            <a:endParaRPr lang="en-US" dirty="0">
              <a:solidFill>
                <a:srgbClr val="002060"/>
              </a:solidFill>
            </a:endParaRPr>
          </a:p>
        </p:txBody>
      </p:sp>
      <p:grpSp>
        <p:nvGrpSpPr>
          <p:cNvPr id="23" name="Group 22"/>
          <p:cNvGrpSpPr/>
          <p:nvPr/>
        </p:nvGrpSpPr>
        <p:grpSpPr>
          <a:xfrm>
            <a:off x="3796644" y="1680024"/>
            <a:ext cx="6064424" cy="4182699"/>
            <a:chOff x="3440954" y="1620204"/>
            <a:chExt cx="6064424" cy="4182699"/>
          </a:xfrm>
        </p:grpSpPr>
        <p:sp>
          <p:nvSpPr>
            <p:cNvPr id="13" name="Rectangle 12"/>
            <p:cNvSpPr/>
            <p:nvPr/>
          </p:nvSpPr>
          <p:spPr>
            <a:xfrm>
              <a:off x="3440954" y="1620204"/>
              <a:ext cx="1867114" cy="369332"/>
            </a:xfrm>
            <a:prstGeom prst="rect">
              <a:avLst/>
            </a:prstGeom>
          </p:spPr>
          <p:txBody>
            <a:bodyPr wrap="none">
              <a:spAutoFit/>
            </a:bodyPr>
            <a:lstStyle/>
            <a:p>
              <a:r>
                <a:rPr lang="en-US" dirty="0">
                  <a:solidFill>
                    <a:srgbClr val="C00000"/>
                  </a:solidFill>
                  <a:latin typeface="Calibri" panose="020F0502020204030204" pitchFamily="34" charset="0"/>
                  <a:ea typeface="Calibri" panose="020F0502020204030204" pitchFamily="34" charset="0"/>
                  <a:cs typeface="Times New Roman" panose="02020603050405020304" pitchFamily="18" charset="0"/>
                </a:rPr>
                <a:t>Provides Gestures</a:t>
              </a:r>
              <a:endParaRPr lang="en-US" dirty="0">
                <a:solidFill>
                  <a:srgbClr val="C00000"/>
                </a:solidFill>
              </a:endParaRPr>
            </a:p>
          </p:txBody>
        </p:sp>
        <p:grpSp>
          <p:nvGrpSpPr>
            <p:cNvPr id="22" name="Group 21"/>
            <p:cNvGrpSpPr/>
            <p:nvPr/>
          </p:nvGrpSpPr>
          <p:grpSpPr>
            <a:xfrm>
              <a:off x="3560124" y="1804870"/>
              <a:ext cx="5945254" cy="3998033"/>
              <a:chOff x="3560124" y="1804870"/>
              <a:chExt cx="5945254" cy="3998033"/>
            </a:xfrm>
          </p:grpSpPr>
          <p:sp>
            <p:nvSpPr>
              <p:cNvPr id="6" name="Rectangle 5"/>
              <p:cNvSpPr/>
              <p:nvPr/>
            </p:nvSpPr>
            <p:spPr>
              <a:xfrm>
                <a:off x="3560124" y="3368511"/>
                <a:ext cx="1628775" cy="1600200"/>
              </a:xfrm>
              <a:prstGeom prst="rect">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800" dirty="0">
                    <a:solidFill>
                      <a:srgbClr val="C00000"/>
                    </a:solidFill>
                    <a:effectLst/>
                    <a:ea typeface="Calibri" panose="020F0502020204030204" pitchFamily="34" charset="0"/>
                    <a:cs typeface="Times New Roman" panose="02020603050405020304" pitchFamily="18" charset="0"/>
                  </a:rPr>
                  <a:t>User</a:t>
                </a:r>
                <a:endParaRPr lang="en-US" sz="1100" dirty="0">
                  <a:solidFill>
                    <a:srgbClr val="C00000"/>
                  </a:solidFill>
                  <a:effectLst/>
                  <a:ea typeface="Calibri" panose="020F0502020204030204" pitchFamily="34" charset="0"/>
                  <a:cs typeface="Times New Roman" panose="02020603050405020304" pitchFamily="18" charset="0"/>
                </a:endParaRPr>
              </a:p>
            </p:txBody>
          </p:sp>
          <p:sp>
            <p:nvSpPr>
              <p:cNvPr id="7" name="Flowchart: Connector 6"/>
              <p:cNvSpPr/>
              <p:nvPr/>
            </p:nvSpPr>
            <p:spPr>
              <a:xfrm>
                <a:off x="5863928" y="3178011"/>
                <a:ext cx="1733550" cy="1790700"/>
              </a:xfrm>
              <a:prstGeom prst="flowChartConnector">
                <a:avLst/>
              </a:prstGeom>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15000"/>
                  </a:lnSpc>
                  <a:spcBef>
                    <a:spcPts val="0"/>
                  </a:spcBef>
                  <a:spcAft>
                    <a:spcPts val="1000"/>
                  </a:spcAft>
                </a:pPr>
                <a:r>
                  <a:rPr lang="en-US" sz="1400" b="1" dirty="0">
                    <a:solidFill>
                      <a:srgbClr val="C00000"/>
                    </a:solidFill>
                    <a:effectLst/>
                    <a:ea typeface="Calibri" panose="020F0502020204030204" pitchFamily="34" charset="0"/>
                    <a:cs typeface="Times New Roman" panose="02020603050405020304" pitchFamily="18" charset="0"/>
                  </a:rPr>
                  <a:t>0.0</a:t>
                </a:r>
              </a:p>
              <a:p>
                <a:pPr marL="0" marR="0" algn="ctr">
                  <a:lnSpc>
                    <a:spcPct val="115000"/>
                  </a:lnSpc>
                  <a:spcBef>
                    <a:spcPts val="0"/>
                  </a:spcBef>
                  <a:spcAft>
                    <a:spcPts val="1000"/>
                  </a:spcAft>
                </a:pPr>
                <a:r>
                  <a:rPr lang="en-US" sz="1400" b="1" dirty="0">
                    <a:solidFill>
                      <a:srgbClr val="C00000"/>
                    </a:solidFill>
                    <a:effectLst/>
                    <a:ea typeface="Calibri" panose="020F0502020204030204" pitchFamily="34" charset="0"/>
                    <a:cs typeface="Times New Roman" panose="02020603050405020304" pitchFamily="18" charset="0"/>
                  </a:rPr>
                  <a:t>Gesture</a:t>
                </a:r>
              </a:p>
              <a:p>
                <a:pPr marL="0" marR="0" algn="ctr">
                  <a:lnSpc>
                    <a:spcPct val="115000"/>
                  </a:lnSpc>
                  <a:spcBef>
                    <a:spcPts val="0"/>
                  </a:spcBef>
                  <a:spcAft>
                    <a:spcPts val="1000"/>
                  </a:spcAft>
                </a:pPr>
                <a:r>
                  <a:rPr lang="en-US" sz="1400" b="1" dirty="0">
                    <a:solidFill>
                      <a:srgbClr val="C00000"/>
                    </a:solidFill>
                    <a:effectLst/>
                    <a:ea typeface="Calibri" panose="020F0502020204030204" pitchFamily="34" charset="0"/>
                    <a:cs typeface="Times New Roman" panose="02020603050405020304" pitchFamily="18" charset="0"/>
                  </a:rPr>
                  <a:t>Recognition System</a:t>
                </a:r>
              </a:p>
            </p:txBody>
          </p:sp>
          <p:cxnSp>
            <p:nvCxnSpPr>
              <p:cNvPr id="8" name="Straight Connector 7"/>
              <p:cNvCxnSpPr>
                <a:stCxn id="6" idx="0"/>
                <a:endCxn id="13" idx="2"/>
              </p:cNvCxnSpPr>
              <p:nvPr/>
            </p:nvCxnSpPr>
            <p:spPr>
              <a:xfrm flipH="1" flipV="1">
                <a:off x="4374511" y="1989536"/>
                <a:ext cx="1" cy="1378975"/>
              </a:xfrm>
              <a:prstGeom prst="line">
                <a:avLst/>
              </a:prstGeom>
              <a:ln w="19050">
                <a:headEnd type="none" w="med" len="med"/>
                <a:tailEnd type="arrow" w="med" len="med"/>
              </a:ln>
            </p:spPr>
            <p:style>
              <a:lnRef idx="1">
                <a:schemeClr val="dk1"/>
              </a:lnRef>
              <a:fillRef idx="0">
                <a:schemeClr val="dk1"/>
              </a:fillRef>
              <a:effectRef idx="0">
                <a:schemeClr val="dk1"/>
              </a:effectRef>
              <a:fontRef idx="minor">
                <a:schemeClr val="tx1"/>
              </a:fontRef>
            </p:style>
          </p:cxnSp>
          <p:cxnSp>
            <p:nvCxnSpPr>
              <p:cNvPr id="10" name="Elbow Connector 9"/>
              <p:cNvCxnSpPr>
                <a:stCxn id="13" idx="3"/>
                <a:endCxn id="7" idx="0"/>
              </p:cNvCxnSpPr>
              <p:nvPr/>
            </p:nvCxnSpPr>
            <p:spPr>
              <a:xfrm>
                <a:off x="5308068" y="1804870"/>
                <a:ext cx="1422635" cy="1373141"/>
              </a:xfrm>
              <a:prstGeom prst="bentConnector2">
                <a:avLst/>
              </a:prstGeom>
              <a:ln w="19050">
                <a:tailEnd type="arrow"/>
              </a:ln>
            </p:spPr>
            <p:style>
              <a:lnRef idx="1">
                <a:schemeClr val="dk1"/>
              </a:lnRef>
              <a:fillRef idx="0">
                <a:schemeClr val="dk1"/>
              </a:fillRef>
              <a:effectRef idx="0">
                <a:schemeClr val="dk1"/>
              </a:effectRef>
              <a:fontRef idx="minor">
                <a:schemeClr val="tx1"/>
              </a:fontRef>
            </p:style>
          </p:cxnSp>
          <p:cxnSp>
            <p:nvCxnSpPr>
              <p:cNvPr id="11" name="Elbow Connector 10"/>
              <p:cNvCxnSpPr>
                <a:stCxn id="7" idx="6"/>
              </p:cNvCxnSpPr>
              <p:nvPr/>
            </p:nvCxnSpPr>
            <p:spPr>
              <a:xfrm>
                <a:off x="7597478" y="4073361"/>
                <a:ext cx="588058" cy="1344214"/>
              </a:xfrm>
              <a:prstGeom prst="bentConnector2">
                <a:avLst/>
              </a:prstGeom>
              <a:ln w="19050">
                <a:tailEnd type="arrow"/>
              </a:ln>
            </p:spPr>
            <p:style>
              <a:lnRef idx="1">
                <a:schemeClr val="dk1"/>
              </a:lnRef>
              <a:fillRef idx="0">
                <a:schemeClr val="dk1"/>
              </a:fillRef>
              <a:effectRef idx="0">
                <a:schemeClr val="dk1"/>
              </a:effectRef>
              <a:fontRef idx="minor">
                <a:schemeClr val="tx1"/>
              </a:fontRef>
            </p:style>
          </p:cxnSp>
          <p:sp>
            <p:nvSpPr>
              <p:cNvPr id="18" name="Rectangle 17"/>
              <p:cNvSpPr/>
              <p:nvPr/>
            </p:nvSpPr>
            <p:spPr>
              <a:xfrm>
                <a:off x="6277635" y="5433571"/>
                <a:ext cx="3227743" cy="369332"/>
              </a:xfrm>
              <a:prstGeom prst="rect">
                <a:avLst/>
              </a:prstGeom>
            </p:spPr>
            <p:txBody>
              <a:bodyPr wrap="none">
                <a:spAutoFit/>
              </a:bodyPr>
              <a:lstStyle/>
              <a:p>
                <a:pPr lvl="0" eaLnBrk="0" fontAlgn="base" hangingPunct="0">
                  <a:spcBef>
                    <a:spcPct val="0"/>
                  </a:spcBef>
                  <a:spcAft>
                    <a:spcPct val="0"/>
                  </a:spcAft>
                  <a:tabLst>
                    <a:tab pos="2143125" algn="l"/>
                  </a:tabLst>
                </a:pPr>
                <a:r>
                  <a:rPr lang="en-US" dirty="0">
                    <a:solidFill>
                      <a:srgbClr val="C00000"/>
                    </a:solidFill>
                    <a:latin typeface="Calibri" panose="020F0502020204030204" pitchFamily="34" charset="0"/>
                    <a:ea typeface="Calibri" panose="020F0502020204030204" pitchFamily="34" charset="0"/>
                    <a:cs typeface="Times New Roman" panose="02020603050405020304" pitchFamily="18" charset="0"/>
                  </a:rPr>
                  <a:t>Media Player Services, Plain Text</a:t>
                </a:r>
                <a:endParaRPr lang="en-US" sz="3200" dirty="0">
                  <a:solidFill>
                    <a:srgbClr val="C00000"/>
                  </a:solidFill>
                  <a:latin typeface="Arial" panose="020B0604020202020204" pitchFamily="34" charset="0"/>
                </a:endParaRPr>
              </a:p>
            </p:txBody>
          </p:sp>
        </p:grpSp>
      </p:grpSp>
      <p:cxnSp>
        <p:nvCxnSpPr>
          <p:cNvPr id="16" name="Elbow Connector 15"/>
          <p:cNvCxnSpPr/>
          <p:nvPr/>
        </p:nvCxnSpPr>
        <p:spPr>
          <a:xfrm rot="10800000">
            <a:off x="4730203" y="5028531"/>
            <a:ext cx="1903123" cy="649526"/>
          </a:xfrm>
          <a:prstGeom prst="bentConnector2">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13283076"/>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Custom 2">
      <a:dk1>
        <a:sysClr val="windowText" lastClr="000000"/>
      </a:dk1>
      <a:lt1>
        <a:sysClr val="window" lastClr="FFFFFF"/>
      </a:lt1>
      <a:dk2>
        <a:srgbClr val="000000"/>
      </a:dk2>
      <a:lt2>
        <a:srgbClr val="E9E5DC"/>
      </a:lt2>
      <a:accent1>
        <a:srgbClr val="D34817"/>
      </a:accent1>
      <a:accent2>
        <a:srgbClr val="9B2D1F"/>
      </a:accent2>
      <a:accent3>
        <a:srgbClr val="A28E6A"/>
      </a:accent3>
      <a:accent4>
        <a:srgbClr val="956251"/>
      </a:accent4>
      <a:accent5>
        <a:srgbClr val="000000"/>
      </a:accent5>
      <a:accent6>
        <a:srgbClr val="855D5D"/>
      </a:accent6>
      <a:hlink>
        <a:srgbClr val="CC9900"/>
      </a:hlink>
      <a:folHlink>
        <a:srgbClr val="000000"/>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docProps/app.xml><?xml version="1.0" encoding="utf-8"?>
<Properties xmlns="http://schemas.openxmlformats.org/officeDocument/2006/extended-properties" xmlns:vt="http://schemas.openxmlformats.org/officeDocument/2006/docPropsVTypes">
  <Template>TM03457503[[fn=Quotable]]</Template>
  <TotalTime>1015</TotalTime>
  <Words>682</Words>
  <Application>Microsoft Office PowerPoint</Application>
  <PresentationFormat>Widescreen</PresentationFormat>
  <Paragraphs>108</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Calibri</vt:lpstr>
      <vt:lpstr>Century Gothic</vt:lpstr>
      <vt:lpstr>Franklin Gothic Medium</vt:lpstr>
      <vt:lpstr>Times New Roman</vt:lpstr>
      <vt:lpstr>Wingdings</vt:lpstr>
      <vt:lpstr>Wingdings 3</vt:lpstr>
      <vt:lpstr>Wisp</vt:lpstr>
      <vt:lpstr>INTRODUCTION</vt:lpstr>
      <vt:lpstr>PURPOSE</vt:lpstr>
      <vt:lpstr>GOALS AND OBJECTIVIES</vt:lpstr>
      <vt:lpstr>TECHNOLOGIES</vt:lpstr>
      <vt:lpstr>TECHNOLOGIES</vt:lpstr>
      <vt:lpstr>ENTITY-RELATIONSHIP DIAGRAM</vt:lpstr>
      <vt:lpstr>PowerPoint Presentation</vt:lpstr>
      <vt:lpstr>USE-CASE DIAGRAM</vt:lpstr>
      <vt:lpstr>DATA FLOW DIAGRAM</vt:lpstr>
      <vt:lpstr>DATA FLOW DIAGRAM</vt:lpstr>
      <vt:lpstr>CAPTURING FRAMES</vt:lpstr>
      <vt:lpstr>PowerPoint Presentation</vt:lpstr>
      <vt:lpstr>PowerPoint Presentation</vt:lpstr>
      <vt:lpstr>THRESHOLDING</vt:lpstr>
      <vt:lpstr>DRAWING COUNTORS</vt:lpstr>
      <vt:lpstr>CONVEX HULL, CONVEXITY DEFECTS</vt:lpstr>
      <vt:lpstr>PLOTTING CENTROID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SUMMARY</vt:lpstr>
      <vt:lpstr>PowerPoint Presentation</vt:lpstr>
      <vt:lpstr>LIMITATIONS</vt:lpstr>
    </vt:vector>
  </TitlesOfParts>
  <Company>Hewlett-Packard</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mukul goyal</dc:creator>
  <cp:lastModifiedBy>mukul goyal</cp:lastModifiedBy>
  <cp:revision>71</cp:revision>
  <dcterms:created xsi:type="dcterms:W3CDTF">2016-10-15T17:20:44Z</dcterms:created>
  <dcterms:modified xsi:type="dcterms:W3CDTF">2019-12-16T10:21:28Z</dcterms:modified>
</cp:coreProperties>
</file>

<file path=docProps/thumbnail.jpeg>
</file>